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4" r:id="rId1"/>
  </p:sldMasterIdLst>
  <p:notesMasterIdLst>
    <p:notesMasterId r:id="rId60"/>
  </p:notesMasterIdLst>
  <p:handoutMasterIdLst>
    <p:handoutMasterId r:id="rId61"/>
  </p:handoutMasterIdLst>
  <p:sldIdLst>
    <p:sldId id="266" r:id="rId2"/>
    <p:sldId id="1326" r:id="rId3"/>
    <p:sldId id="1361" r:id="rId4"/>
    <p:sldId id="1378" r:id="rId5"/>
    <p:sldId id="1377" r:id="rId6"/>
    <p:sldId id="1362" r:id="rId7"/>
    <p:sldId id="1363" r:id="rId8"/>
    <p:sldId id="1380" r:id="rId9"/>
    <p:sldId id="1381" r:id="rId10"/>
    <p:sldId id="1382" r:id="rId11"/>
    <p:sldId id="1383" r:id="rId12"/>
    <p:sldId id="1364" r:id="rId13"/>
    <p:sldId id="1379" r:id="rId14"/>
    <p:sldId id="1384" r:id="rId15"/>
    <p:sldId id="1385" r:id="rId16"/>
    <p:sldId id="1386" r:id="rId17"/>
    <p:sldId id="1365" r:id="rId18"/>
    <p:sldId id="1388" r:id="rId19"/>
    <p:sldId id="1389" r:id="rId20"/>
    <p:sldId id="1366" r:id="rId21"/>
    <p:sldId id="1387" r:id="rId22"/>
    <p:sldId id="1390" r:id="rId23"/>
    <p:sldId id="1392" r:id="rId24"/>
    <p:sldId id="1394" r:id="rId25"/>
    <p:sldId id="1395" r:id="rId26"/>
    <p:sldId id="1397" r:id="rId27"/>
    <p:sldId id="1396" r:id="rId28"/>
    <p:sldId id="1398" r:id="rId29"/>
    <p:sldId id="1391" r:id="rId30"/>
    <p:sldId id="1393" r:id="rId31"/>
    <p:sldId id="1399" r:id="rId32"/>
    <p:sldId id="1400" r:id="rId33"/>
    <p:sldId id="1401" r:id="rId34"/>
    <p:sldId id="1402" r:id="rId35"/>
    <p:sldId id="1403" r:id="rId36"/>
    <p:sldId id="1405" r:id="rId37"/>
    <p:sldId id="1404" r:id="rId38"/>
    <p:sldId id="1406" r:id="rId39"/>
    <p:sldId id="1407" r:id="rId40"/>
    <p:sldId id="1408" r:id="rId41"/>
    <p:sldId id="1409" r:id="rId42"/>
    <p:sldId id="1410" r:id="rId43"/>
    <p:sldId id="1375" r:id="rId44"/>
    <p:sldId id="1376" r:id="rId45"/>
    <p:sldId id="1411" r:id="rId46"/>
    <p:sldId id="1412" r:id="rId47"/>
    <p:sldId id="1413" r:id="rId48"/>
    <p:sldId id="1414" r:id="rId49"/>
    <p:sldId id="1415" r:id="rId50"/>
    <p:sldId id="1416" r:id="rId51"/>
    <p:sldId id="1417" r:id="rId52"/>
    <p:sldId id="1418" r:id="rId53"/>
    <p:sldId id="1419" r:id="rId54"/>
    <p:sldId id="1420" r:id="rId55"/>
    <p:sldId id="1421" r:id="rId56"/>
    <p:sldId id="1422" r:id="rId57"/>
    <p:sldId id="1423" r:id="rId58"/>
    <p:sldId id="410" r:id="rId59"/>
  </p:sldIdLst>
  <p:sldSz cx="12192000" cy="6858000"/>
  <p:notesSz cx="6858000" cy="9144000"/>
  <p:defaultTextStyle>
    <a:defPPr>
      <a:defRPr lang="en-US"/>
    </a:defPPr>
    <a:lvl1pPr marL="0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C0E3563-C2AF-044A-8D9B-13463D2643B3}">
          <p14:sldIdLst>
            <p14:sldId id="266"/>
            <p14:sldId id="1326"/>
            <p14:sldId id="1361"/>
            <p14:sldId id="1378"/>
            <p14:sldId id="1377"/>
            <p14:sldId id="1362"/>
            <p14:sldId id="1363"/>
            <p14:sldId id="1380"/>
            <p14:sldId id="1381"/>
            <p14:sldId id="1382"/>
            <p14:sldId id="1383"/>
            <p14:sldId id="1364"/>
            <p14:sldId id="1379"/>
            <p14:sldId id="1384"/>
            <p14:sldId id="1385"/>
            <p14:sldId id="1386"/>
            <p14:sldId id="1365"/>
            <p14:sldId id="1388"/>
            <p14:sldId id="1389"/>
            <p14:sldId id="1366"/>
            <p14:sldId id="1387"/>
            <p14:sldId id="1390"/>
            <p14:sldId id="1392"/>
            <p14:sldId id="1394"/>
            <p14:sldId id="1395"/>
            <p14:sldId id="1397"/>
            <p14:sldId id="1396"/>
            <p14:sldId id="1398"/>
            <p14:sldId id="1391"/>
            <p14:sldId id="1393"/>
            <p14:sldId id="1399"/>
            <p14:sldId id="1400"/>
            <p14:sldId id="1401"/>
            <p14:sldId id="1402"/>
            <p14:sldId id="1403"/>
            <p14:sldId id="1405"/>
            <p14:sldId id="1404"/>
            <p14:sldId id="1406"/>
            <p14:sldId id="1407"/>
            <p14:sldId id="1408"/>
            <p14:sldId id="1409"/>
            <p14:sldId id="1410"/>
            <p14:sldId id="1375"/>
            <p14:sldId id="1376"/>
            <p14:sldId id="1411"/>
            <p14:sldId id="1412"/>
            <p14:sldId id="1413"/>
            <p14:sldId id="1414"/>
            <p14:sldId id="1415"/>
            <p14:sldId id="1416"/>
            <p14:sldId id="1417"/>
            <p14:sldId id="1418"/>
            <p14:sldId id="1419"/>
            <p14:sldId id="1420"/>
            <p14:sldId id="1421"/>
            <p14:sldId id="1422"/>
            <p14:sldId id="1423"/>
            <p14:sldId id="41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46102"/>
    <a:srgbClr val="E56618"/>
    <a:srgbClr val="66FFFF"/>
    <a:srgbClr val="D95E00"/>
    <a:srgbClr val="EEEEEE"/>
    <a:srgbClr val="EF6F2A"/>
    <a:srgbClr val="68696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377" autoAdjust="0"/>
    <p:restoredTop sz="95740" autoAdjust="0"/>
  </p:normalViewPr>
  <p:slideViewPr>
    <p:cSldViewPr snapToGrid="0" snapToObjects="1">
      <p:cViewPr varScale="1">
        <p:scale>
          <a:sx n="142" d="100"/>
          <a:sy n="142" d="100"/>
        </p:scale>
        <p:origin x="672" y="176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0" d="100"/>
        <a:sy n="80" d="100"/>
      </p:scale>
      <p:origin x="0" y="-9497"/>
    </p:cViewPr>
  </p:sorterViewPr>
  <p:notesViewPr>
    <p:cSldViewPr snapToGrid="0" snapToObjects="1">
      <p:cViewPr varScale="1">
        <p:scale>
          <a:sx n="106" d="100"/>
          <a:sy n="106" d="100"/>
        </p:scale>
        <p:origin x="4368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handoutMaster" Target="handoutMasters/handout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9333BD0-7962-B04A-8E72-AD5168F631E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36B94C6-1659-0D42-8942-DAD6793A09D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9C6931-D0F6-AB40-9D7F-95567148A5C2}" type="datetimeFigureOut">
              <a:rPr lang="en-US" smtClean="0"/>
              <a:t>10/25/22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E64BEA-E2E4-BF48-8CF7-45787CAA5A0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39BBDE-4EF8-F14C-8AE0-73BF9B0C336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F64436-003E-284C-9347-5BCE374565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33867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6C18F2-6801-5147-A332-A6E1C7D69D18}" type="datetimeFigureOut">
              <a:rPr lang="en-US" smtClean="0"/>
              <a:t>10/24/22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CF60EF-C37D-4D44-90AD-6140AB570E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2483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CF60EF-C37D-4D44-90AD-6140AB570E4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1747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53850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lang="en-US" sz="16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372217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35281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68627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21915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08659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32158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50225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lang="en-US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6490947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lang="en-US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736891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23534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838453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112579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539956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845363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56712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998230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085371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294305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276241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09283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390729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indent="-457200" algn="just" defTabSz="9144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dirty="0"/>
              <a:t>Suppose we are classifying a collection of university webpages into two categories: Student vs Faculty.</a:t>
            </a:r>
          </a:p>
          <a:p>
            <a:pPr marL="457200" indent="-457200" algn="just" defTabSz="9144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63759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471755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073280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721780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163600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indent="-457200" algn="just" defTabSz="9144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latin typeface="+mn-lt"/>
                <a:ea typeface="ＭＳ Ｐゴシック" charset="0"/>
              </a:rPr>
              <a:t>Appropriate in settings where the features are redundant</a:t>
            </a:r>
          </a:p>
          <a:p>
            <a:pPr marL="457200" indent="-457200" algn="just" defTabSz="9144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latin typeface="+mn-lt"/>
                <a:ea typeface="ＭＳ Ｐゴシック" charset="0"/>
              </a:rPr>
              <a:t>The idea is to train two classifiers on the disjoint features, and make the two classifiers take turns teaching each other</a:t>
            </a:r>
          </a:p>
          <a:p>
            <a:pPr marL="457200" indent="-457200" algn="just" defTabSz="9144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latin typeface="+mn-lt"/>
                <a:ea typeface="ＭＳ Ｐゴシック" charset="0"/>
              </a:rPr>
              <a:t>Co-training is different from self-training in that we use two classifiers in turn, operating on different views of the instances.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583193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54087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439462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69576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2018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340518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800605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416889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458097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737518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391096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06022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360105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164621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439833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34260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401078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340451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614611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682141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415407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599311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901655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648090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575946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87516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75987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03292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57812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74819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A854E96-0661-A24A-B9CE-69C7233CBE6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451832" y="-89532"/>
            <a:ext cx="12867061" cy="8559912"/>
          </a:xfrm>
          <a:prstGeom prst="rect">
            <a:avLst/>
          </a:prstGeom>
        </p:spPr>
      </p:pic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FEFD9D4D-26CF-1B40-9449-C3AAAE20A4D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06053" y="1989626"/>
            <a:ext cx="10151755" cy="47676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sz="2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Subhead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7B2897DA-66AE-A946-A7E1-121C04B15FC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06053" y="2477257"/>
            <a:ext cx="7724036" cy="399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Date</a:t>
            </a:r>
          </a:p>
        </p:txBody>
      </p:sp>
      <p:sp>
        <p:nvSpPr>
          <p:cNvPr id="21" name="Text Placeholder 18">
            <a:extLst>
              <a:ext uri="{FF2B5EF4-FFF2-40B4-BE49-F238E27FC236}">
                <a16:creationId xmlns:a16="http://schemas.microsoft.com/office/drawing/2014/main" id="{E225A074-EFE6-D641-B858-30CD0522553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0" y="5532754"/>
            <a:ext cx="12192000" cy="1346199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lnSpc>
                <a:spcPct val="90000"/>
              </a:lnSpc>
              <a:buNone/>
              <a:defRPr b="0" i="1">
                <a:solidFill>
                  <a:srgbClr val="FF0000"/>
                </a:solidFill>
                <a:latin typeface="MS Gothic" panose="020B0609070205080204" pitchFamily="49" charset="-128"/>
                <a:ea typeface="MS Gothic" panose="020B0609070205080204" pitchFamily="49" charset="-128"/>
              </a:defRPr>
            </a:lvl1pPr>
          </a:lstStyle>
          <a:p>
            <a:pPr lvl="0"/>
            <a:r>
              <a:rPr lang="en-US" dirty="0"/>
              <a:t>Please do not put content in this space.   It is reserved for live captioning.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B976E4-ABDA-F340-8D30-F24D2053CED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06053" y="375845"/>
            <a:ext cx="10151755" cy="1586752"/>
          </a:xfrm>
          <a:prstGeom prst="rect">
            <a:avLst/>
          </a:prstGeom>
        </p:spPr>
        <p:txBody>
          <a:bodyPr bIns="0" anchor="b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6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Presentation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F38CCE-D8EA-A644-A10B-D4B2503A85F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385722" y="145901"/>
            <a:ext cx="585080" cy="229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3577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787F5F2-501C-424A-9865-0DE5CE4A130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72086" y="987157"/>
            <a:ext cx="3607765" cy="452286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add Main Header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F227BE32-0205-E84F-BDBB-EF646717877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36704" y="1741012"/>
            <a:ext cx="7525333" cy="6229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/>
            </a:lvl1pPr>
          </a:lstStyle>
          <a:p>
            <a:pPr lvl="0"/>
            <a:r>
              <a:rPr lang="en-US" dirty="0"/>
              <a:t>Click to add Subhead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7076F031-AF81-DC40-9A1C-C60C9367241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28701" y="2560825"/>
            <a:ext cx="7533337" cy="2949193"/>
          </a:xfrm>
          <a:prstGeom prst="rect">
            <a:avLst/>
          </a:prstGeom>
        </p:spPr>
        <p:txBody>
          <a:bodyPr/>
          <a:lstStyle>
            <a:lvl1pPr marL="304792" indent="-296326">
              <a:buClr>
                <a:schemeClr val="accent1"/>
              </a:buClr>
              <a:buSzPct val="100000"/>
              <a:buFont typeface="Wingdings" pitchFamily="2" charset="2"/>
              <a:buChar char="§"/>
              <a:tabLst/>
              <a:defRPr sz="2667"/>
            </a:lvl1pPr>
            <a:lvl2pPr marL="535504" indent="-230712">
              <a:buClr>
                <a:srgbClr val="E46102"/>
              </a:buClr>
              <a:buSzPct val="100000"/>
              <a:buFont typeface="Arial" panose="020B0604020202020204" pitchFamily="34" charset="0"/>
              <a:buChar char="•"/>
              <a:tabLst/>
              <a:defRPr sz="2400"/>
            </a:lvl2pPr>
            <a:lvl3pPr marL="840296" indent="-230712">
              <a:buClr>
                <a:srgbClr val="E46102"/>
              </a:buClr>
              <a:buSzPct val="100000"/>
              <a:buFont typeface="Wingdings" pitchFamily="2" charset="2"/>
              <a:buChar char="§"/>
              <a:tabLst/>
              <a:defRPr sz="2133"/>
            </a:lvl3pPr>
            <a:lvl4pPr marL="1073124" indent="-232828">
              <a:buClr>
                <a:srgbClr val="D95E00"/>
              </a:buClr>
              <a:buFont typeface="System Font Regular"/>
              <a:buChar char="&gt;"/>
              <a:tabLst/>
              <a:defRPr sz="1867"/>
            </a:lvl4pPr>
            <a:lvl5pPr marL="1301717" indent="-228594">
              <a:buClr>
                <a:srgbClr val="D95E00"/>
              </a:buClr>
              <a:buFont typeface="Wingdings" pitchFamily="2" charset="2"/>
              <a:buChar char="§"/>
              <a:tabLst/>
              <a:defRPr sz="1600"/>
            </a:lvl5pPr>
            <a:lvl6pPr marL="1295368" indent="0">
              <a:buClr>
                <a:srgbClr val="D95E00"/>
              </a:buClr>
              <a:buFont typeface="System Font Regular"/>
              <a:buNone/>
              <a:tabLst/>
              <a:defRPr sz="1467"/>
            </a:lvl6pPr>
            <a:lvl7pPr marL="1526078" indent="0">
              <a:buClr>
                <a:srgbClr val="D95E00"/>
              </a:buClr>
              <a:buFont typeface="Wingdings" pitchFamily="2" charset="2"/>
              <a:buNone/>
              <a:tabLst/>
              <a:defRPr sz="1333"/>
            </a:lvl7pPr>
          </a:lstStyle>
          <a:p>
            <a:pPr lvl="0"/>
            <a:r>
              <a:rPr lang="en-US" dirty="0"/>
              <a:t>Click to add bullet</a:t>
            </a:r>
          </a:p>
          <a:p>
            <a:pPr lvl="1"/>
            <a:r>
              <a:rPr lang="en-US" dirty="0"/>
              <a:t>Click to add sub-bullet</a:t>
            </a:r>
          </a:p>
          <a:p>
            <a:pPr lvl="2"/>
            <a:r>
              <a:rPr lang="en-US" dirty="0"/>
              <a:t>Click to add sub-sub-bullet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E1383E86-B978-174B-B3F5-A6CC4843262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5511800"/>
            <a:ext cx="12192000" cy="1346200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lnSpc>
                <a:spcPct val="90000"/>
              </a:lnSpc>
              <a:buNone/>
              <a:defRPr b="0" i="1">
                <a:solidFill>
                  <a:srgbClr val="FF0000"/>
                </a:solidFill>
                <a:latin typeface="MS Gothic" panose="020B0609070205080204" pitchFamily="49" charset="-128"/>
                <a:ea typeface="MS Gothic" panose="020B0609070205080204" pitchFamily="49" charset="-128"/>
              </a:defRPr>
            </a:lvl1pPr>
          </a:lstStyle>
          <a:p>
            <a:pPr lvl="0"/>
            <a:r>
              <a:rPr lang="en-US" dirty="0"/>
              <a:t>Please do not put content in this space.   It is reserved for live captioning.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6856AB1-AAB5-DD41-A548-FB33E6E9490C}"/>
              </a:ext>
            </a:extLst>
          </p:cNvPr>
          <p:cNvCxnSpPr/>
          <p:nvPr userDrawn="1"/>
        </p:nvCxnSpPr>
        <p:spPr>
          <a:xfrm>
            <a:off x="272085" y="512494"/>
            <a:ext cx="2674747" cy="0"/>
          </a:xfrm>
          <a:prstGeom prst="line">
            <a:avLst/>
          </a:prstGeom>
          <a:ln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1BF8741-1247-824C-927C-EC3E8FDB5013}"/>
              </a:ext>
            </a:extLst>
          </p:cNvPr>
          <p:cNvCxnSpPr/>
          <p:nvPr userDrawn="1"/>
        </p:nvCxnSpPr>
        <p:spPr>
          <a:xfrm>
            <a:off x="3376635" y="512494"/>
            <a:ext cx="8485403" cy="0"/>
          </a:xfrm>
          <a:prstGeom prst="line">
            <a:avLst/>
          </a:prstGeom>
          <a:ln w="1270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8222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AC8303E-CB79-A645-BEF9-D0CD24C49717}"/>
              </a:ext>
            </a:extLst>
          </p:cNvPr>
          <p:cNvCxnSpPr/>
          <p:nvPr userDrawn="1"/>
        </p:nvCxnSpPr>
        <p:spPr>
          <a:xfrm>
            <a:off x="272085" y="513092"/>
            <a:ext cx="2674747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CA4F9A6-C8EF-1F4A-8155-1567273829D2}"/>
              </a:ext>
            </a:extLst>
          </p:cNvPr>
          <p:cNvCxnSpPr/>
          <p:nvPr userDrawn="1"/>
        </p:nvCxnSpPr>
        <p:spPr>
          <a:xfrm>
            <a:off x="3376635" y="513092"/>
            <a:ext cx="8485403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E1383E86-B978-174B-B3F5-A6CC4843262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5511801"/>
            <a:ext cx="12192000" cy="1401233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lnSpc>
                <a:spcPct val="90000"/>
              </a:lnSpc>
              <a:buNone/>
              <a:defRPr b="0" i="1">
                <a:solidFill>
                  <a:srgbClr val="FF0000"/>
                </a:solidFill>
                <a:latin typeface="MS Gothic" panose="020B0609070205080204" pitchFamily="49" charset="-128"/>
                <a:ea typeface="MS Gothic" panose="020B0609070205080204" pitchFamily="49" charset="-128"/>
              </a:defRPr>
            </a:lvl1pPr>
          </a:lstStyle>
          <a:p>
            <a:pPr lvl="0"/>
            <a:r>
              <a:rPr lang="en-US" dirty="0"/>
              <a:t>Please do not put content in this space.   It is reserved for live captioning.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90A3470E-8125-0E4C-8D9E-AE498C694D7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72085" y="958452"/>
            <a:ext cx="11589952" cy="69638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733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add Header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D06909BC-83A5-ED42-AE34-D78DAEC3F24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72085" y="1744225"/>
            <a:ext cx="11589952" cy="3767575"/>
          </a:xfrm>
          <a:prstGeom prst="rect">
            <a:avLst/>
          </a:prstGeom>
        </p:spPr>
        <p:txBody>
          <a:bodyPr/>
          <a:lstStyle>
            <a:lvl1pPr marL="304792" indent="-304792">
              <a:buClr>
                <a:schemeClr val="accent1"/>
              </a:buClr>
              <a:buSzPct val="100000"/>
              <a:buFont typeface="Wingdings" pitchFamily="2" charset="2"/>
              <a:buChar char="§"/>
              <a:tabLst/>
              <a:defRPr sz="3200" b="1"/>
            </a:lvl1pPr>
            <a:lvl2pPr marL="609585" indent="-304792">
              <a:buClr>
                <a:srgbClr val="E46102"/>
              </a:buClr>
              <a:buFont typeface="Arial" panose="020B0604020202020204" pitchFamily="34" charset="0"/>
              <a:buChar char="•"/>
              <a:tabLst/>
              <a:defRPr sz="2667"/>
            </a:lvl2pPr>
            <a:lvl3pPr marL="914377" indent="-304792">
              <a:buClr>
                <a:srgbClr val="E46102"/>
              </a:buClr>
              <a:buSzPct val="100000"/>
              <a:buFont typeface="Wingdings" pitchFamily="2" charset="2"/>
              <a:buChar char="§"/>
              <a:tabLst/>
              <a:defRPr sz="2400"/>
            </a:lvl3pPr>
            <a:lvl4pPr marL="1221287" indent="-306910">
              <a:buClr>
                <a:srgbClr val="D95E00"/>
              </a:buClr>
              <a:buFont typeface="System Font Regular"/>
              <a:buChar char="&gt;"/>
              <a:tabLst/>
              <a:defRPr sz="2133"/>
            </a:lvl4pPr>
            <a:lvl5pPr marL="1526079" indent="-304792">
              <a:buClr>
                <a:srgbClr val="D95E00"/>
              </a:buClr>
              <a:buFont typeface="Wingdings" pitchFamily="2" charset="2"/>
              <a:buChar char="§"/>
              <a:tabLst/>
              <a:defRPr sz="1867"/>
            </a:lvl5pPr>
            <a:lvl6pPr marL="1756789" indent="-230712">
              <a:buClr>
                <a:srgbClr val="D95E00"/>
              </a:buClr>
              <a:buFont typeface="System Font Regular"/>
              <a:buChar char="&gt;"/>
              <a:tabLst/>
              <a:defRPr sz="1600"/>
            </a:lvl6pPr>
            <a:lvl7pPr marL="1904952" indent="-148163">
              <a:buClr>
                <a:srgbClr val="D95E00"/>
              </a:buClr>
              <a:buFont typeface="Wingdings" pitchFamily="2" charset="2"/>
              <a:buChar char="§"/>
              <a:tabLst/>
              <a:defRPr sz="1333"/>
            </a:lvl7pPr>
            <a:lvl8pPr marL="2061582" indent="-156629">
              <a:buClr>
                <a:srgbClr val="D95E00"/>
              </a:buClr>
              <a:buFont typeface="System Font Regular"/>
              <a:buChar char="&gt;"/>
              <a:tabLst/>
              <a:defRPr sz="1200"/>
            </a:lvl8pPr>
          </a:lstStyle>
          <a:p>
            <a:pPr lvl="0"/>
            <a:r>
              <a:rPr lang="en-US" dirty="0"/>
              <a:t>Click to add bullet</a:t>
            </a:r>
          </a:p>
          <a:p>
            <a:pPr lvl="1"/>
            <a:r>
              <a:rPr lang="en-US" dirty="0"/>
              <a:t>Click to add sub-bullet</a:t>
            </a:r>
          </a:p>
          <a:p>
            <a:pPr lvl="2"/>
            <a:r>
              <a:rPr lang="en-US" dirty="0"/>
              <a:t>Click to add sub-sub bullet</a:t>
            </a:r>
          </a:p>
        </p:txBody>
      </p:sp>
    </p:spTree>
    <p:extLst>
      <p:ext uri="{BB962C8B-B14F-4D97-AF65-F5344CB8AC3E}">
        <p14:creationId xmlns:p14="http://schemas.microsoft.com/office/powerpoint/2010/main" val="42921478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-Pag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ACF15DD-277E-394F-AFCE-926578BEF7F1}"/>
              </a:ext>
            </a:extLst>
          </p:cNvPr>
          <p:cNvCxnSpPr/>
          <p:nvPr userDrawn="1"/>
        </p:nvCxnSpPr>
        <p:spPr>
          <a:xfrm>
            <a:off x="272085" y="513092"/>
            <a:ext cx="2674747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2D8B4FE-5E61-2942-9F67-A4F6AD7FECA1}"/>
              </a:ext>
            </a:extLst>
          </p:cNvPr>
          <p:cNvCxnSpPr/>
          <p:nvPr userDrawn="1"/>
        </p:nvCxnSpPr>
        <p:spPr>
          <a:xfrm>
            <a:off x="3376635" y="513092"/>
            <a:ext cx="8485403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18">
            <a:extLst>
              <a:ext uri="{FF2B5EF4-FFF2-40B4-BE49-F238E27FC236}">
                <a16:creationId xmlns:a16="http://schemas.microsoft.com/office/drawing/2014/main" id="{62AB3FC8-2388-7847-86DB-E5B5333EACF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5511801"/>
            <a:ext cx="12192000" cy="1401233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lnSpc>
                <a:spcPct val="90000"/>
              </a:lnSpc>
              <a:buNone/>
              <a:defRPr b="0" i="1">
                <a:solidFill>
                  <a:srgbClr val="FF0000"/>
                </a:solidFill>
                <a:latin typeface="MS Gothic" panose="020B0609070205080204" pitchFamily="49" charset="-128"/>
                <a:ea typeface="MS Gothic" panose="020B0609070205080204" pitchFamily="49" charset="-128"/>
              </a:defRPr>
            </a:lvl1pPr>
          </a:lstStyle>
          <a:p>
            <a:pPr lvl="0"/>
            <a:r>
              <a:rPr lang="en-US" dirty="0"/>
              <a:t>Please do not put content in this space.   It is reserved for live captioning.</a:t>
            </a:r>
          </a:p>
        </p:txBody>
      </p:sp>
      <p:sp>
        <p:nvSpPr>
          <p:cNvPr id="7" name="Content Placeholder 18">
            <a:extLst>
              <a:ext uri="{FF2B5EF4-FFF2-40B4-BE49-F238E27FC236}">
                <a16:creationId xmlns:a16="http://schemas.microsoft.com/office/drawing/2014/main" id="{E61379B3-CA22-7E42-8FE3-E2D09D721962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272085" y="863428"/>
            <a:ext cx="11589952" cy="463990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i="1"/>
            </a:lvl1pPr>
          </a:lstStyle>
          <a:p>
            <a:pPr lvl="0"/>
            <a:r>
              <a:rPr lang="en-US" dirty="0"/>
              <a:t>Place image/chart here</a:t>
            </a:r>
          </a:p>
        </p:txBody>
      </p:sp>
    </p:spTree>
    <p:extLst>
      <p:ext uri="{BB962C8B-B14F-4D97-AF65-F5344CB8AC3E}">
        <p14:creationId xmlns:p14="http://schemas.microsoft.com/office/powerpoint/2010/main" val="39984989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44EEE75-1C0C-DF43-8A1A-F55F70A0076A}"/>
              </a:ext>
            </a:extLst>
          </p:cNvPr>
          <p:cNvCxnSpPr/>
          <p:nvPr userDrawn="1"/>
        </p:nvCxnSpPr>
        <p:spPr>
          <a:xfrm>
            <a:off x="272085" y="513092"/>
            <a:ext cx="2674747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933C26C-CF75-E04A-98EB-7AEC198CFEE8}"/>
              </a:ext>
            </a:extLst>
          </p:cNvPr>
          <p:cNvCxnSpPr/>
          <p:nvPr userDrawn="1"/>
        </p:nvCxnSpPr>
        <p:spPr>
          <a:xfrm>
            <a:off x="3376635" y="513092"/>
            <a:ext cx="8485403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8">
            <a:extLst>
              <a:ext uri="{FF2B5EF4-FFF2-40B4-BE49-F238E27FC236}">
                <a16:creationId xmlns:a16="http://schemas.microsoft.com/office/drawing/2014/main" id="{AD0B3782-2422-A544-AEA8-0DA96AAE551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5511801"/>
            <a:ext cx="12192000" cy="1401233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lnSpc>
                <a:spcPct val="90000"/>
              </a:lnSpc>
              <a:buNone/>
              <a:defRPr b="0" i="1">
                <a:solidFill>
                  <a:srgbClr val="FF0000"/>
                </a:solidFill>
                <a:latin typeface="MS Gothic" panose="020B0609070205080204" pitchFamily="49" charset="-128"/>
                <a:ea typeface="MS Gothic" panose="020B0609070205080204" pitchFamily="49" charset="-128"/>
              </a:defRPr>
            </a:lvl1pPr>
          </a:lstStyle>
          <a:p>
            <a:pPr lvl="0"/>
            <a:r>
              <a:rPr lang="en-US" dirty="0"/>
              <a:t>Please do not put content in this space.   It is reserved for live captioning.</a:t>
            </a:r>
          </a:p>
        </p:txBody>
      </p:sp>
      <p:sp>
        <p:nvSpPr>
          <p:cNvPr id="14" name="Content Placeholder 18">
            <a:extLst>
              <a:ext uri="{FF2B5EF4-FFF2-40B4-BE49-F238E27FC236}">
                <a16:creationId xmlns:a16="http://schemas.microsoft.com/office/drawing/2014/main" id="{D44BC06C-7E1C-4845-973D-DCD63FB136FA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256867" y="863692"/>
            <a:ext cx="5604933" cy="4639642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i="1"/>
            </a:lvl1pPr>
          </a:lstStyle>
          <a:p>
            <a:pPr lvl="0"/>
            <a:r>
              <a:rPr lang="en-US" dirty="0"/>
              <a:t>Place image/chart here</a:t>
            </a:r>
          </a:p>
        </p:txBody>
      </p:sp>
      <p:sp>
        <p:nvSpPr>
          <p:cNvPr id="15" name="Content Placeholder 18">
            <a:extLst>
              <a:ext uri="{FF2B5EF4-FFF2-40B4-BE49-F238E27FC236}">
                <a16:creationId xmlns:a16="http://schemas.microsoft.com/office/drawing/2014/main" id="{AA93BCA3-E265-CD4C-9883-62DC1D15F3D7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272085" y="863428"/>
            <a:ext cx="5612248" cy="463990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i="1"/>
            </a:lvl1pPr>
          </a:lstStyle>
          <a:p>
            <a:pPr lvl="0"/>
            <a:r>
              <a:rPr lang="en-US" dirty="0"/>
              <a:t>Place image/chart here</a:t>
            </a:r>
          </a:p>
        </p:txBody>
      </p:sp>
    </p:spTree>
    <p:extLst>
      <p:ext uri="{BB962C8B-B14F-4D97-AF65-F5344CB8AC3E}">
        <p14:creationId xmlns:p14="http://schemas.microsoft.com/office/powerpoint/2010/main" val="35412785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6E70DBF-129D-BB48-BBFF-08F62952F603}"/>
              </a:ext>
            </a:extLst>
          </p:cNvPr>
          <p:cNvCxnSpPr/>
          <p:nvPr userDrawn="1"/>
        </p:nvCxnSpPr>
        <p:spPr>
          <a:xfrm>
            <a:off x="272085" y="513092"/>
            <a:ext cx="2674747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FE58E4D-9595-E14C-8259-3EDBF9F54A84}"/>
              </a:ext>
            </a:extLst>
          </p:cNvPr>
          <p:cNvCxnSpPr/>
          <p:nvPr userDrawn="1"/>
        </p:nvCxnSpPr>
        <p:spPr>
          <a:xfrm>
            <a:off x="3376635" y="513092"/>
            <a:ext cx="8485403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8">
            <a:extLst>
              <a:ext uri="{FF2B5EF4-FFF2-40B4-BE49-F238E27FC236}">
                <a16:creationId xmlns:a16="http://schemas.microsoft.com/office/drawing/2014/main" id="{9CF2F8B1-9E2E-5040-B217-FCC725F9667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5511801"/>
            <a:ext cx="12192000" cy="1401233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lnSpc>
                <a:spcPct val="90000"/>
              </a:lnSpc>
              <a:buNone/>
              <a:defRPr b="0" i="1">
                <a:solidFill>
                  <a:srgbClr val="FF0000"/>
                </a:solidFill>
                <a:latin typeface="MS Gothic" panose="020B0609070205080204" pitchFamily="49" charset="-128"/>
                <a:ea typeface="MS Gothic" panose="020B0609070205080204" pitchFamily="49" charset="-128"/>
              </a:defRPr>
            </a:lvl1pPr>
          </a:lstStyle>
          <a:p>
            <a:pPr lvl="0"/>
            <a:r>
              <a:rPr lang="en-US" dirty="0"/>
              <a:t>Please do not put content in this space.   It is reserved for live captioning.</a:t>
            </a: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CAAA33EB-41E5-8B40-9670-C68F679A7D7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64584" y="862676"/>
            <a:ext cx="3471333" cy="79573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Main Header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8BFBAF58-1BBE-824B-9BD9-DF65670E97E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64584" y="1873340"/>
            <a:ext cx="3471333" cy="363846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667"/>
            </a:lvl1pPr>
          </a:lstStyle>
          <a:p>
            <a:pPr lvl="0"/>
            <a:r>
              <a:rPr lang="en-US" dirty="0"/>
              <a:t>Click to add caption</a:t>
            </a:r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80FC676F-AD0F-3045-85E2-F41B9DF0A6F3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4000501" y="863692"/>
            <a:ext cx="7861300" cy="4639642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i="1"/>
            </a:lvl1pPr>
          </a:lstStyle>
          <a:p>
            <a:pPr lvl="0"/>
            <a:r>
              <a:rPr lang="en-US" dirty="0"/>
              <a:t>Place image/chart here</a:t>
            </a:r>
          </a:p>
        </p:txBody>
      </p:sp>
    </p:spTree>
    <p:extLst>
      <p:ext uri="{BB962C8B-B14F-4D97-AF65-F5344CB8AC3E}">
        <p14:creationId xmlns:p14="http://schemas.microsoft.com/office/powerpoint/2010/main" val="25753437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rans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81FDB69-C179-3341-AEF3-D2B3896FB825}"/>
              </a:ext>
            </a:extLst>
          </p:cNvPr>
          <p:cNvCxnSpPr/>
          <p:nvPr userDrawn="1"/>
        </p:nvCxnSpPr>
        <p:spPr>
          <a:xfrm>
            <a:off x="272085" y="513091"/>
            <a:ext cx="2674747" cy="0"/>
          </a:xfrm>
          <a:prstGeom prst="line">
            <a:avLst/>
          </a:prstGeom>
          <a:ln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8ECA973-8475-EF41-8C88-BE7633966CF5}"/>
              </a:ext>
            </a:extLst>
          </p:cNvPr>
          <p:cNvCxnSpPr/>
          <p:nvPr userDrawn="1"/>
        </p:nvCxnSpPr>
        <p:spPr>
          <a:xfrm>
            <a:off x="3376635" y="513091"/>
            <a:ext cx="8485403" cy="0"/>
          </a:xfrm>
          <a:prstGeom prst="line">
            <a:avLst/>
          </a:prstGeom>
          <a:ln w="1270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18">
            <a:extLst>
              <a:ext uri="{FF2B5EF4-FFF2-40B4-BE49-F238E27FC236}">
                <a16:creationId xmlns:a16="http://schemas.microsoft.com/office/drawing/2014/main" id="{7DF7C01A-B350-7B45-A49E-C3717CC86D0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0" y="5511801"/>
            <a:ext cx="12192000" cy="1401233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lnSpc>
                <a:spcPct val="90000"/>
              </a:lnSpc>
              <a:buNone/>
              <a:defRPr b="0" i="1">
                <a:solidFill>
                  <a:srgbClr val="FF0000"/>
                </a:solidFill>
                <a:latin typeface="MS Gothic" panose="020B0609070205080204" pitchFamily="49" charset="-128"/>
                <a:ea typeface="MS Gothic" panose="020B0609070205080204" pitchFamily="49" charset="-128"/>
              </a:defRPr>
            </a:lvl1pPr>
          </a:lstStyle>
          <a:p>
            <a:pPr lvl="0"/>
            <a:r>
              <a:rPr lang="en-US" dirty="0"/>
              <a:t>Please do not put content in this space.   It is reserved for live captioning.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9A099A8-CF8E-1C48-82A0-F6A6F7CC0F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72085" y="3987800"/>
            <a:ext cx="11589952" cy="1524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333" b="1"/>
            </a:lvl1pPr>
          </a:lstStyle>
          <a:p>
            <a:pPr lvl="0"/>
            <a:r>
              <a:rPr lang="en-US" dirty="0"/>
              <a:t>Click to add Transition Title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282F3CD-3D17-914E-88EA-A50C55E2370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58433" y="198708"/>
            <a:ext cx="556192" cy="218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6536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or 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17F9755-C0DA-B244-B730-B308E60924F8}"/>
              </a:ext>
            </a:extLst>
          </p:cNvPr>
          <p:cNvSpPr/>
          <p:nvPr userDrawn="1"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E4610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accent1"/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57FF2CB-58B7-5049-BADD-41D07A0154D8}"/>
              </a:ext>
            </a:extLst>
          </p:cNvPr>
          <p:cNvCxnSpPr/>
          <p:nvPr userDrawn="1"/>
        </p:nvCxnSpPr>
        <p:spPr>
          <a:xfrm>
            <a:off x="272085" y="513091"/>
            <a:ext cx="2674747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B5B524D-D7AF-4B4A-B485-6A922EDBF1D0}"/>
              </a:ext>
            </a:extLst>
          </p:cNvPr>
          <p:cNvCxnSpPr/>
          <p:nvPr userDrawn="1"/>
        </p:nvCxnSpPr>
        <p:spPr>
          <a:xfrm>
            <a:off x="3376635" y="513091"/>
            <a:ext cx="8485403" cy="0"/>
          </a:xfrm>
          <a:prstGeom prst="line">
            <a:avLst/>
          </a:prstGeom>
          <a:ln w="1270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CD73F756-E117-EE4D-80F1-C25B8572FAA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2085" y="4258733"/>
            <a:ext cx="11589952" cy="12530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Section Title</a:t>
            </a:r>
          </a:p>
        </p:txBody>
      </p:sp>
      <p:sp>
        <p:nvSpPr>
          <p:cNvPr id="16" name="Text Placeholder 18">
            <a:extLst>
              <a:ext uri="{FF2B5EF4-FFF2-40B4-BE49-F238E27FC236}">
                <a16:creationId xmlns:a16="http://schemas.microsoft.com/office/drawing/2014/main" id="{079EB260-1A7B-174A-AA51-12AAD061D7C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0" y="5511801"/>
            <a:ext cx="12192000" cy="1401233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lnSpc>
                <a:spcPct val="90000"/>
              </a:lnSpc>
              <a:buNone/>
              <a:defRPr b="0" i="1">
                <a:solidFill>
                  <a:srgbClr val="FF0000"/>
                </a:solidFill>
                <a:latin typeface="MS Gothic" panose="020B0609070205080204" pitchFamily="49" charset="-128"/>
                <a:ea typeface="MS Gothic" panose="020B0609070205080204" pitchFamily="49" charset="-128"/>
              </a:defRPr>
            </a:lvl1pPr>
          </a:lstStyle>
          <a:p>
            <a:pPr lvl="0"/>
            <a:r>
              <a:rPr lang="en-US" dirty="0"/>
              <a:t>Please do not put content in this space.   It is reserved for live captioning.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19EDA26-0ACE-9A47-99A2-05436A5D85B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58433" y="198708"/>
            <a:ext cx="556192" cy="218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4135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emf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emf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1476827" y="257543"/>
            <a:ext cx="1241077" cy="240066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>
              <a:lnSpc>
                <a:spcPct val="80000"/>
              </a:lnSpc>
            </a:pPr>
            <a:r>
              <a:rPr lang="en-US" sz="1200" dirty="0">
                <a:latin typeface="Georgia"/>
                <a:cs typeface="Georgia"/>
              </a:rPr>
              <a:t>|  </a:t>
            </a:r>
            <a:fld id="{606D2650-017B-BC48-A893-0334FE68CCF7}" type="slidenum">
              <a:rPr lang="en-US" sz="1133" smtClean="0">
                <a:latin typeface="Arial" panose="020B0604020202020204" pitchFamily="34" charset="0"/>
                <a:cs typeface="Arial" panose="020B0604020202020204" pitchFamily="34" charset="0"/>
              </a:rPr>
              <a:pPr algn="l">
                <a:lnSpc>
                  <a:spcPct val="80000"/>
                </a:lnSpc>
              </a:pPr>
              <a:t>‹#›</a:t>
            </a:fld>
            <a:endParaRPr lang="en-US" sz="1133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ED145F7-0212-424C-84CF-3AAA37DF7A2C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358433" y="198708"/>
            <a:ext cx="556192" cy="21859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CF6F6C9-18D5-3341-8495-872E5DE457C6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9218566" y="304811"/>
            <a:ext cx="2258261" cy="134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8087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0" r:id="rId2"/>
    <p:sldLayoutId id="2147483650" r:id="rId3"/>
    <p:sldLayoutId id="2147483663" r:id="rId4"/>
    <p:sldLayoutId id="2147483652" r:id="rId5"/>
    <p:sldLayoutId id="2147483656" r:id="rId6"/>
    <p:sldLayoutId id="2147483662" r:id="rId7"/>
    <p:sldLayoutId id="2147483661" r:id="rId8"/>
  </p:sldLayoutIdLst>
  <p:txStyles>
    <p:titleStyle>
      <a:lvl1pPr algn="ctr" defTabSz="609585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609585" rtl="0" eaLnBrk="1" latinLnBrk="0" hangingPunct="1">
        <a:spcBef>
          <a:spcPct val="20000"/>
        </a:spcBef>
        <a:buFont typeface="Arial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609585" rtl="0" eaLnBrk="1" latinLnBrk="0" hangingPunct="1">
        <a:spcBef>
          <a:spcPct val="20000"/>
        </a:spcBef>
        <a:buFont typeface="Arial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609585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609585" rtl="0" eaLnBrk="1" latinLnBrk="0" hangingPunct="1">
        <a:spcBef>
          <a:spcPct val="20000"/>
        </a:spcBef>
        <a:buFont typeface="Arial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609585" rtl="0" eaLnBrk="1" latinLnBrk="0" hangingPunct="1">
        <a:spcBef>
          <a:spcPct val="20000"/>
        </a:spcBef>
        <a:buFont typeface="Arial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microsoft.com/office/2007/relationships/hdphoto" Target="../media/hdphoto2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microsoft.com/office/2007/relationships/hdphoto" Target="../media/hdphoto3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microsoft.com/office/2007/relationships/hdphoto" Target="../media/hdphoto4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microsoft.com/office/2007/relationships/hdphoto" Target="../media/hdphoto5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microsoft.com/office/2007/relationships/hdphoto" Target="../media/hdphoto6.wdp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tif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tiff"/><Relationship Id="rId4" Type="http://schemas.openxmlformats.org/officeDocument/2006/relationships/image" Target="../media/image13.tif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tiff"/><Relationship Id="rId4" Type="http://schemas.openxmlformats.org/officeDocument/2006/relationships/image" Target="../media/image13.tiff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tif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tif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tiff"/><Relationship Id="rId4" Type="http://schemas.openxmlformats.org/officeDocument/2006/relationships/image" Target="../media/image22.tif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88;p13">
            <a:extLst>
              <a:ext uri="{FF2B5EF4-FFF2-40B4-BE49-F238E27FC236}">
                <a16:creationId xmlns:a16="http://schemas.microsoft.com/office/drawing/2014/main" id="{2D503CB0-78D2-4783-AD9B-510CB43B27AF}"/>
              </a:ext>
            </a:extLst>
          </p:cNvPr>
          <p:cNvSpPr txBox="1">
            <a:spLocks/>
          </p:cNvSpPr>
          <p:nvPr/>
        </p:nvSpPr>
        <p:spPr>
          <a:xfrm>
            <a:off x="415611" y="593518"/>
            <a:ext cx="11360800" cy="27368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algn="ctr" defTabSz="609585" rtl="0" eaLnBrk="1" latinLnBrk="0" hangingPunct="1">
              <a:spcBef>
                <a:spcPct val="0"/>
              </a:spcBef>
              <a:buNone/>
              <a:defRPr sz="586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Foundations of </a:t>
            </a:r>
            <a:br>
              <a:rPr lang="en-US" sz="4000" dirty="0"/>
            </a:br>
            <a:r>
              <a:rPr lang="en-US" sz="4000" dirty="0"/>
              <a:t>Data Science &amp; Analytics</a:t>
            </a:r>
            <a:br>
              <a:rPr lang="en-US" dirty="0"/>
            </a:b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DSCI 633</a:t>
            </a:r>
          </a:p>
          <a:p>
            <a:r>
              <a:rPr lang="en-US" sz="2800" b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Lecture 15</a:t>
            </a:r>
          </a:p>
        </p:txBody>
      </p:sp>
      <p:sp>
        <p:nvSpPr>
          <p:cNvPr id="7" name="Google Shape;89;p13">
            <a:extLst>
              <a:ext uri="{FF2B5EF4-FFF2-40B4-BE49-F238E27FC236}">
                <a16:creationId xmlns:a16="http://schemas.microsoft.com/office/drawing/2014/main" id="{85A67DF5-AEA5-4281-AB91-885E498C45EE}"/>
              </a:ext>
            </a:extLst>
          </p:cNvPr>
          <p:cNvSpPr txBox="1">
            <a:spLocks/>
          </p:cNvSpPr>
          <p:nvPr/>
        </p:nvSpPr>
        <p:spPr>
          <a:xfrm>
            <a:off x="415600" y="4361531"/>
            <a:ext cx="11360800" cy="1056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marL="457189" indent="-457189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42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575" indent="-380990" algn="l" defTabSz="609585" rtl="0" eaLnBrk="1" latinLnBrk="0" hangingPunct="1">
              <a:spcBef>
                <a:spcPct val="20000"/>
              </a:spcBef>
              <a:buFont typeface="Arial"/>
              <a:buChar char="–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l" defTabSz="609585" rtl="0" eaLnBrk="1" latinLnBrk="0" hangingPunct="1">
              <a:spcBef>
                <a:spcPct val="20000"/>
              </a:spcBef>
              <a:buFont typeface="Arial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defTabSz="609585" rtl="0" eaLnBrk="1" latinLnBrk="0" hangingPunct="1">
              <a:spcBef>
                <a:spcPct val="20000"/>
              </a:spcBef>
              <a:buFont typeface="Arial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>
                <a:solidFill>
                  <a:srgbClr val="E46102"/>
                </a:solidFill>
              </a:rPr>
              <a:t>Nidhi Rastogi</a:t>
            </a:r>
          </a:p>
          <a:p>
            <a:pPr marL="0" indent="0" algn="ctr">
              <a:buNone/>
            </a:pPr>
            <a:r>
              <a:rPr lang="en-US" sz="2400" dirty="0">
                <a:solidFill>
                  <a:srgbClr val="E46102"/>
                </a:solidFill>
              </a:rPr>
              <a:t>Assistant Professor, GCCIS, RIT</a:t>
            </a:r>
          </a:p>
        </p:txBody>
      </p:sp>
    </p:spTree>
    <p:extLst>
      <p:ext uri="{BB962C8B-B14F-4D97-AF65-F5344CB8AC3E}">
        <p14:creationId xmlns:p14="http://schemas.microsoft.com/office/powerpoint/2010/main" val="12487928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56126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b="1" dirty="0">
                <a:solidFill>
                  <a:srgbClr val="E46102"/>
                </a:solidFill>
              </a:rPr>
              <a:t>Semi-Supervised Learning (SSL)</a:t>
            </a:r>
            <a:endParaRPr sz="4000" b="1" dirty="0">
              <a:solidFill>
                <a:srgbClr val="E46102"/>
              </a:solidFill>
            </a:endParaRPr>
          </a:p>
        </p:txBody>
      </p:sp>
      <p:sp>
        <p:nvSpPr>
          <p:cNvPr id="96" name="Google Shape;96;p14"/>
          <p:cNvSpPr txBox="1"/>
          <p:nvPr/>
        </p:nvSpPr>
        <p:spPr>
          <a:xfrm>
            <a:off x="717172" y="1566397"/>
            <a:ext cx="4721101" cy="4594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342900" indent="-342900" defTabSz="91440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/>
            </a:pPr>
            <a:r>
              <a:rPr lang="en-US" sz="2800" dirty="0"/>
              <a:t>What should be our strategy of training our classifier?</a:t>
            </a:r>
            <a:endParaRPr lang="en-US" sz="4000" dirty="0">
              <a:latin typeface="Calibri"/>
              <a:ea typeface="ＭＳ Ｐゴシック" charset="0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633ED749-2EFD-CA42-BF1F-8C37C0071B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6355" y="1944333"/>
            <a:ext cx="5857708" cy="4216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58339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56126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b="1" dirty="0">
                <a:solidFill>
                  <a:srgbClr val="E46102"/>
                </a:solidFill>
              </a:rPr>
              <a:t>Semi-Supervised Learning (SSL)</a:t>
            </a:r>
            <a:endParaRPr sz="4000" b="1" dirty="0">
              <a:solidFill>
                <a:srgbClr val="E46102"/>
              </a:solidFill>
            </a:endParaRPr>
          </a:p>
        </p:txBody>
      </p:sp>
      <p:sp>
        <p:nvSpPr>
          <p:cNvPr id="96" name="Google Shape;96;p14"/>
          <p:cNvSpPr txBox="1"/>
          <p:nvPr/>
        </p:nvSpPr>
        <p:spPr>
          <a:xfrm>
            <a:off x="717172" y="1566397"/>
            <a:ext cx="5699670" cy="4594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457200" indent="-457200">
              <a:buAutoNum type="arabicPeriod"/>
            </a:pPr>
            <a:r>
              <a:rPr lang="en-US" dirty="0"/>
              <a:t>Build a classifier on the labeled data</a:t>
            </a:r>
          </a:p>
          <a:p>
            <a:r>
              <a:rPr lang="en-US" dirty="0"/>
              <a:t> </a:t>
            </a:r>
          </a:p>
          <a:p>
            <a:r>
              <a:rPr lang="en-US" dirty="0"/>
              <a:t>2. Use this to predict the unlabeled data. Check confidence level.</a:t>
            </a:r>
          </a:p>
          <a:p>
            <a:endParaRPr lang="en-US" dirty="0"/>
          </a:p>
          <a:p>
            <a:r>
              <a:rPr lang="en-US" dirty="0"/>
              <a:t>3: Add observations to training data with moderate confidence. (pseudo-label)</a:t>
            </a:r>
          </a:p>
          <a:p>
            <a:endParaRPr lang="en-US" dirty="0"/>
          </a:p>
          <a:p>
            <a:r>
              <a:rPr lang="en-US" dirty="0"/>
              <a:t>4. Augment training dataset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0813372E-3D16-DB46-A011-243337EAEF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6680" y="1333100"/>
            <a:ext cx="4729201" cy="4458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85763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56126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b="1" dirty="0">
                <a:solidFill>
                  <a:srgbClr val="E46102"/>
                </a:solidFill>
              </a:rPr>
              <a:t>A bit more formally…</a:t>
            </a:r>
            <a:endParaRPr sz="4000" b="1" dirty="0">
              <a:solidFill>
                <a:srgbClr val="E46102"/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02C54A1-83DE-2D45-87AB-84FDB6218B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1052" r="3290" b="12514"/>
          <a:stretch/>
        </p:blipFill>
        <p:spPr bwMode="auto">
          <a:xfrm>
            <a:off x="200526" y="1605128"/>
            <a:ext cx="11790947" cy="4555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85967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56126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b="1" dirty="0">
                <a:solidFill>
                  <a:srgbClr val="E46102"/>
                </a:solidFill>
              </a:rPr>
              <a:t>Step 1</a:t>
            </a:r>
            <a:endParaRPr sz="4000" b="1" dirty="0">
              <a:solidFill>
                <a:srgbClr val="E46102"/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02C54A1-83DE-2D45-87AB-84FDB6218B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1052" r="77171" b="33112"/>
          <a:stretch/>
        </p:blipFill>
        <p:spPr bwMode="auto">
          <a:xfrm>
            <a:off x="1371601" y="1857332"/>
            <a:ext cx="2783306" cy="3143335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Google Shape;96;p14">
            <a:extLst>
              <a:ext uri="{FF2B5EF4-FFF2-40B4-BE49-F238E27FC236}">
                <a16:creationId xmlns:a16="http://schemas.microsoft.com/office/drawing/2014/main" id="{CDFD8EED-7A6A-354F-BC88-BDD13C7C99CA}"/>
              </a:ext>
            </a:extLst>
          </p:cNvPr>
          <p:cNvSpPr txBox="1"/>
          <p:nvPr/>
        </p:nvSpPr>
        <p:spPr>
          <a:xfrm>
            <a:off x="4860758" y="1566397"/>
            <a:ext cx="6517396" cy="4594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342900" indent="-342900" algn="just" defTabSz="91440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/>
            </a:pPr>
            <a:r>
              <a:rPr lang="en-US" sz="2800" dirty="0"/>
              <a:t>Split labeled data - test/train</a:t>
            </a:r>
            <a:endParaRPr lang="en-US" sz="3600" dirty="0">
              <a:latin typeface="Calibri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13333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56126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b="1" dirty="0">
                <a:solidFill>
                  <a:srgbClr val="E46102"/>
                </a:solidFill>
              </a:rPr>
              <a:t>Step 2</a:t>
            </a:r>
            <a:endParaRPr sz="4000" b="1" dirty="0">
              <a:solidFill>
                <a:srgbClr val="E46102"/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02C54A1-83DE-2D45-87AB-84FDB6218B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250" t="21052" r="52566" b="22352"/>
          <a:stretch/>
        </p:blipFill>
        <p:spPr bwMode="auto">
          <a:xfrm>
            <a:off x="946484" y="1637213"/>
            <a:ext cx="3192379" cy="3881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4334EB1-5DD7-8B46-8EE0-01F5BF62CBCF}"/>
              </a:ext>
            </a:extLst>
          </p:cNvPr>
          <p:cNvSpPr txBox="1"/>
          <p:nvPr/>
        </p:nvSpPr>
        <p:spPr>
          <a:xfrm>
            <a:off x="4981076" y="1957137"/>
            <a:ext cx="640881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Use trained classifier to predict class labels for unlabeled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Ones with highest probability of being correct adopted as ‘</a:t>
            </a:r>
            <a:r>
              <a:rPr lang="en-US" b="1" dirty="0"/>
              <a:t>pseudo-labels’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105622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56126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b="1" dirty="0">
                <a:solidFill>
                  <a:srgbClr val="E46102"/>
                </a:solidFill>
              </a:rPr>
              <a:t>Step 3</a:t>
            </a:r>
            <a:endParaRPr sz="4000" b="1" dirty="0">
              <a:solidFill>
                <a:srgbClr val="E46102"/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02C54A1-83DE-2D45-87AB-84FDB6218B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592" t="21052" r="25724" b="30306"/>
          <a:stretch/>
        </p:blipFill>
        <p:spPr bwMode="auto">
          <a:xfrm>
            <a:off x="1155032" y="1524918"/>
            <a:ext cx="3497179" cy="3335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18E0982-8B82-AC4C-B868-3FF9621D243F}"/>
              </a:ext>
            </a:extLst>
          </p:cNvPr>
          <p:cNvSpPr txBox="1"/>
          <p:nvPr/>
        </p:nvSpPr>
        <p:spPr>
          <a:xfrm>
            <a:off x="4981076" y="1957137"/>
            <a:ext cx="640881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Concatenate ‘pseudo-labeled’ data with labeled training data.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Re-train classifier on combined </a:t>
            </a:r>
            <a:r>
              <a:rPr lang="en-US" dirty="0" err="1"/>
              <a:t>pseudo+training</a:t>
            </a:r>
            <a:r>
              <a:rPr lang="en-US" dirty="0"/>
              <a:t> data</a:t>
            </a:r>
          </a:p>
        </p:txBody>
      </p:sp>
    </p:spTree>
    <p:extLst>
      <p:ext uri="{BB962C8B-B14F-4D97-AF65-F5344CB8AC3E}">
        <p14:creationId xmlns:p14="http://schemas.microsoft.com/office/powerpoint/2010/main" val="12980304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56126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b="1" dirty="0">
                <a:solidFill>
                  <a:srgbClr val="E46102"/>
                </a:solidFill>
              </a:rPr>
              <a:t>Step 4</a:t>
            </a:r>
            <a:endParaRPr sz="4000" b="1" dirty="0">
              <a:solidFill>
                <a:srgbClr val="E46102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8E0982-8B82-AC4C-B868-3FF9621D243F}"/>
              </a:ext>
            </a:extLst>
          </p:cNvPr>
          <p:cNvSpPr txBox="1"/>
          <p:nvPr/>
        </p:nvSpPr>
        <p:spPr>
          <a:xfrm>
            <a:off x="4981076" y="1957137"/>
            <a:ext cx="640881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Use trained classifier to predict class labels for the labeled test data instances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Evaluate classifier performance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8BC1E0E1-4017-2541-9C3C-2414A4B102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2828" t="21052" r="3290" b="12514"/>
          <a:stretch/>
        </p:blipFill>
        <p:spPr bwMode="auto">
          <a:xfrm>
            <a:off x="1074821" y="1380539"/>
            <a:ext cx="2911641" cy="4555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1519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4"/>
          <p:cNvSpPr txBox="1"/>
          <p:nvPr/>
        </p:nvSpPr>
        <p:spPr>
          <a:xfrm>
            <a:off x="717173" y="1566397"/>
            <a:ext cx="10660981" cy="4594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 defTabSz="914400" fontAlgn="base">
              <a:spcBef>
                <a:spcPct val="20000"/>
              </a:spcBef>
              <a:spcAft>
                <a:spcPct val="0"/>
              </a:spcAft>
              <a:defRPr/>
            </a:pPr>
            <a:r>
              <a:rPr lang="en-US" sz="3200" i="1" dirty="0"/>
              <a:t>Steps 1 through 4 can be repeated until no more predicted class labels from Step 2 meet a specific probability threshold, or until no more unlabeled data remains.</a:t>
            </a:r>
            <a:endParaRPr lang="en-US" sz="4000" dirty="0">
              <a:latin typeface="Calibri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16004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4"/>
          <p:cNvSpPr txBox="1"/>
          <p:nvPr/>
        </p:nvSpPr>
        <p:spPr>
          <a:xfrm>
            <a:off x="717173" y="1566397"/>
            <a:ext cx="10660981" cy="4594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endParaRPr lang="en-US" sz="3200" dirty="0"/>
          </a:p>
          <a:p>
            <a:pPr algn="ctr"/>
            <a:endParaRPr lang="en-US" sz="3200" dirty="0"/>
          </a:p>
          <a:p>
            <a:pPr algn="ctr"/>
            <a:r>
              <a:rPr lang="en-US" sz="3200" dirty="0"/>
              <a:t>How would this work using semi-supervised learning?</a:t>
            </a:r>
          </a:p>
          <a:p>
            <a:pPr algn="ctr"/>
            <a:r>
              <a:rPr lang="en-US" sz="3200" dirty="0"/>
              <a:t>Think: Semi-supervised is a combination of supervised and unsupervised. </a:t>
            </a:r>
          </a:p>
          <a:p>
            <a:pPr algn="ctr"/>
            <a:endParaRPr lang="en-US" sz="3200" dirty="0"/>
          </a:p>
        </p:txBody>
      </p:sp>
      <p:sp>
        <p:nvSpPr>
          <p:cNvPr id="3" name="Google Shape;95;p14">
            <a:extLst>
              <a:ext uri="{FF2B5EF4-FFF2-40B4-BE49-F238E27FC236}">
                <a16:creationId xmlns:a16="http://schemas.microsoft.com/office/drawing/2014/main" id="{A7DF9A00-6B81-DB42-A9EF-B5299E99DED5}"/>
              </a:ext>
            </a:extLst>
          </p:cNvPr>
          <p:cNvSpPr txBox="1">
            <a:spLocks/>
          </p:cNvSpPr>
          <p:nvPr/>
        </p:nvSpPr>
        <p:spPr>
          <a:xfrm>
            <a:off x="56126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algn="ctr" defTabSz="609585" rtl="0" eaLnBrk="1" latinLnBrk="0" hangingPunct="1">
              <a:spcBef>
                <a:spcPct val="0"/>
              </a:spcBef>
              <a:buNone/>
              <a:defRPr sz="586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rgbClr val="E46102"/>
                </a:solidFill>
              </a:rPr>
              <a:t>Example – Photo tagging @scale</a:t>
            </a:r>
          </a:p>
        </p:txBody>
      </p:sp>
    </p:spTree>
    <p:extLst>
      <p:ext uri="{BB962C8B-B14F-4D97-AF65-F5344CB8AC3E}">
        <p14:creationId xmlns:p14="http://schemas.microsoft.com/office/powerpoint/2010/main" val="9535843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4"/>
          <p:cNvSpPr txBox="1"/>
          <p:nvPr/>
        </p:nvSpPr>
        <p:spPr>
          <a:xfrm>
            <a:off x="717173" y="1566397"/>
            <a:ext cx="10660981" cy="4594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dirty="0"/>
              <a:t>Photo-hosting services like Google Photos, Facebook photo tag recommender</a:t>
            </a:r>
          </a:p>
          <a:p>
            <a:endParaRPr lang="en-US" dirty="0"/>
          </a:p>
          <a:p>
            <a:r>
              <a:rPr lang="en-US" dirty="0"/>
              <a:t>Once photos uploaded, it automatically recognizes same person A in photos 1, 5, and 11. B shows up in photos 2, 5, and 7</a:t>
            </a:r>
          </a:p>
          <a:p>
            <a:pPr marL="342900" indent="-342900">
              <a:buFont typeface="Wingdings" pitchFamily="2" charset="2"/>
              <a:buChar char="à"/>
            </a:pPr>
            <a:r>
              <a:rPr lang="en-US" dirty="0">
                <a:sym typeface="Wingdings" pitchFamily="2" charset="2"/>
              </a:rPr>
              <a:t>Unsupervised part</a:t>
            </a:r>
          </a:p>
          <a:p>
            <a:pPr marL="342900" indent="-342900">
              <a:buFont typeface="Wingdings" pitchFamily="2" charset="2"/>
              <a:buChar char="à"/>
            </a:pPr>
            <a:endParaRPr lang="en-US" dirty="0">
              <a:sym typeface="Wingdings" pitchFamily="2" charset="2"/>
            </a:endParaRPr>
          </a:p>
          <a:p>
            <a:r>
              <a:rPr lang="en-US" dirty="0"/>
              <a:t>System needs you to tell it who these people are</a:t>
            </a:r>
          </a:p>
          <a:p>
            <a:r>
              <a:rPr lang="en-US" dirty="0"/>
              <a:t>Just one label per person, and it is able to name everyone in every photo</a:t>
            </a:r>
          </a:p>
          <a:p>
            <a:r>
              <a:rPr lang="en-US" dirty="0">
                <a:sym typeface="Wingdings" pitchFamily="2" charset="2"/>
              </a:rPr>
              <a:t> Supervised part</a:t>
            </a:r>
            <a:endParaRPr lang="en-US" dirty="0"/>
          </a:p>
        </p:txBody>
      </p:sp>
      <p:sp>
        <p:nvSpPr>
          <p:cNvPr id="3" name="Google Shape;95;p14">
            <a:extLst>
              <a:ext uri="{FF2B5EF4-FFF2-40B4-BE49-F238E27FC236}">
                <a16:creationId xmlns:a16="http://schemas.microsoft.com/office/drawing/2014/main" id="{A7DF9A00-6B81-DB42-A9EF-B5299E99DED5}"/>
              </a:ext>
            </a:extLst>
          </p:cNvPr>
          <p:cNvSpPr txBox="1">
            <a:spLocks/>
          </p:cNvSpPr>
          <p:nvPr/>
        </p:nvSpPr>
        <p:spPr>
          <a:xfrm>
            <a:off x="56126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algn="ctr" defTabSz="609585" rtl="0" eaLnBrk="1" latinLnBrk="0" hangingPunct="1">
              <a:spcBef>
                <a:spcPct val="0"/>
              </a:spcBef>
              <a:buNone/>
              <a:defRPr sz="586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rgbClr val="E46102"/>
                </a:solidFill>
              </a:rPr>
              <a:t>Example – Photo tagging @scale</a:t>
            </a:r>
          </a:p>
        </p:txBody>
      </p:sp>
    </p:spTree>
    <p:extLst>
      <p:ext uri="{BB962C8B-B14F-4D97-AF65-F5344CB8AC3E}">
        <p14:creationId xmlns:p14="http://schemas.microsoft.com/office/powerpoint/2010/main" val="24423858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717173" y="2922211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b="1" dirty="0">
                <a:solidFill>
                  <a:srgbClr val="E46102"/>
                </a:solidFill>
              </a:rPr>
              <a:t>Semi-Supervised Learning (SSL)</a:t>
            </a:r>
            <a:endParaRPr sz="4000" b="1" dirty="0">
              <a:solidFill>
                <a:srgbClr val="E4610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33929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56126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b="1" dirty="0">
                <a:solidFill>
                  <a:srgbClr val="E46102"/>
                </a:solidFill>
              </a:rPr>
              <a:t>Two Algorithmic Approaches</a:t>
            </a:r>
            <a:endParaRPr sz="4000" b="1" dirty="0">
              <a:solidFill>
                <a:srgbClr val="E46102"/>
              </a:solidFill>
            </a:endParaRPr>
          </a:p>
        </p:txBody>
      </p:sp>
      <p:sp>
        <p:nvSpPr>
          <p:cNvPr id="96" name="Google Shape;96;p14"/>
          <p:cNvSpPr txBox="1"/>
          <p:nvPr/>
        </p:nvSpPr>
        <p:spPr>
          <a:xfrm>
            <a:off x="717173" y="1566397"/>
            <a:ext cx="10660981" cy="4594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just" defTabSz="914400" fontAlgn="base">
              <a:spcBef>
                <a:spcPct val="20000"/>
              </a:spcBef>
              <a:spcAft>
                <a:spcPct val="0"/>
              </a:spcAft>
              <a:defRPr/>
            </a:pPr>
            <a:r>
              <a:rPr lang="en-US" sz="3200" b="1" dirty="0">
                <a:latin typeface="Calibri"/>
                <a:ea typeface="ＭＳ Ｐゴシック" charset="0"/>
              </a:rPr>
              <a:t>Classifier based methods:</a:t>
            </a:r>
          </a:p>
          <a:p>
            <a:pPr marL="342900" indent="-342900" algn="just" defTabSz="91440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/>
            </a:pPr>
            <a:r>
              <a:rPr lang="en-US" sz="3200" dirty="0">
                <a:latin typeface="Calibri"/>
                <a:ea typeface="ＭＳ Ｐゴシック" charset="0"/>
              </a:rPr>
              <a:t>Start from initial classifier(s), and iteratively enhance it (them)</a:t>
            </a:r>
          </a:p>
          <a:p>
            <a:pPr marL="342900" indent="-342900" algn="just" defTabSz="91440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/>
            </a:pPr>
            <a:endParaRPr lang="en-US" sz="3200" dirty="0">
              <a:latin typeface="Calibri"/>
              <a:ea typeface="ＭＳ Ｐゴシック" charset="0"/>
            </a:endParaRPr>
          </a:p>
          <a:p>
            <a:pPr marL="342900" indent="-342900" algn="just" defTabSz="91440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/>
            </a:pPr>
            <a:endParaRPr lang="en-US" sz="3200" dirty="0">
              <a:latin typeface="Calibri"/>
              <a:ea typeface="ＭＳ Ｐゴシック" charset="0"/>
            </a:endParaRPr>
          </a:p>
          <a:p>
            <a:pPr algn="just" defTabSz="914400" fontAlgn="base">
              <a:spcBef>
                <a:spcPct val="20000"/>
              </a:spcBef>
              <a:spcAft>
                <a:spcPct val="0"/>
              </a:spcAft>
              <a:defRPr/>
            </a:pPr>
            <a:r>
              <a:rPr lang="en-US" sz="3200" b="1" dirty="0">
                <a:latin typeface="Calibri"/>
                <a:ea typeface="ＭＳ Ｐゴシック" charset="0"/>
              </a:rPr>
              <a:t>Data based methods:</a:t>
            </a:r>
          </a:p>
          <a:p>
            <a:pPr marL="342900" indent="-342900" algn="just" defTabSz="91440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/>
            </a:pPr>
            <a:r>
              <a:rPr lang="en-US" sz="3200" dirty="0">
                <a:latin typeface="Calibri"/>
                <a:ea typeface="ＭＳ Ｐゴシック" charset="0"/>
              </a:rPr>
              <a:t>Discover an inherent geometry in the data, and exploit it in finding a good classifier.</a:t>
            </a:r>
          </a:p>
        </p:txBody>
      </p:sp>
    </p:spTree>
    <p:extLst>
      <p:ext uri="{BB962C8B-B14F-4D97-AF65-F5344CB8AC3E}">
        <p14:creationId xmlns:p14="http://schemas.microsoft.com/office/powerpoint/2010/main" val="17717014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56126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b="1" dirty="0">
                <a:solidFill>
                  <a:srgbClr val="E46102"/>
                </a:solidFill>
              </a:rPr>
              <a:t>Algorithmic Approaches</a:t>
            </a:r>
            <a:endParaRPr sz="4000" b="1" dirty="0">
              <a:solidFill>
                <a:srgbClr val="E46102"/>
              </a:solidFill>
            </a:endParaRPr>
          </a:p>
        </p:txBody>
      </p:sp>
      <p:sp>
        <p:nvSpPr>
          <p:cNvPr id="96" name="Google Shape;96;p14"/>
          <p:cNvSpPr txBox="1"/>
          <p:nvPr/>
        </p:nvSpPr>
        <p:spPr>
          <a:xfrm>
            <a:off x="717173" y="1566397"/>
            <a:ext cx="10660981" cy="4594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457200" indent="-457200" algn="just" defTabSz="9144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3200" dirty="0">
                <a:latin typeface="Calibri"/>
                <a:ea typeface="ＭＳ Ｐゴシック" charset="0"/>
              </a:rPr>
              <a:t>Self-Training</a:t>
            </a:r>
          </a:p>
          <a:p>
            <a:pPr marL="457200" indent="-457200" algn="just" defTabSz="9144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3200" dirty="0">
                <a:latin typeface="Calibri"/>
                <a:ea typeface="ＭＳ Ｐゴシック" charset="0"/>
              </a:rPr>
              <a:t>Co-Training </a:t>
            </a:r>
          </a:p>
          <a:p>
            <a:pPr marL="457200" indent="-457200" algn="just" defTabSz="9144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3200" dirty="0">
                <a:latin typeface="Calibri"/>
                <a:ea typeface="ＭＳ Ｐゴシック" charset="0"/>
              </a:rPr>
              <a:t>Gaussian Mixture Model (GMM)</a:t>
            </a:r>
          </a:p>
          <a:p>
            <a:pPr marL="457200" indent="-457200" algn="just" defTabSz="9144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3200" dirty="0">
                <a:latin typeface="Calibri"/>
                <a:ea typeface="ＭＳ Ｐゴシック" charset="0"/>
              </a:rPr>
              <a:t>Other: Graph-based methods, Semi-Supervised SVM</a:t>
            </a:r>
          </a:p>
        </p:txBody>
      </p:sp>
    </p:spTree>
    <p:extLst>
      <p:ext uri="{BB962C8B-B14F-4D97-AF65-F5344CB8AC3E}">
        <p14:creationId xmlns:p14="http://schemas.microsoft.com/office/powerpoint/2010/main" val="41983160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56126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b="1" dirty="0">
                <a:solidFill>
                  <a:srgbClr val="E46102"/>
                </a:solidFill>
              </a:rPr>
              <a:t>Algorithmic Approaches</a:t>
            </a:r>
            <a:endParaRPr sz="4000" b="1" dirty="0">
              <a:solidFill>
                <a:srgbClr val="E46102"/>
              </a:solidFill>
            </a:endParaRPr>
          </a:p>
        </p:txBody>
      </p:sp>
      <p:sp>
        <p:nvSpPr>
          <p:cNvPr id="96" name="Google Shape;96;p14"/>
          <p:cNvSpPr txBox="1"/>
          <p:nvPr/>
        </p:nvSpPr>
        <p:spPr>
          <a:xfrm>
            <a:off x="717173" y="1566397"/>
            <a:ext cx="10660981" cy="4594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457200" indent="-457200" algn="just" defTabSz="9144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3200" b="1" dirty="0">
                <a:latin typeface="Calibri"/>
                <a:ea typeface="ＭＳ Ｐゴシック" charset="0"/>
              </a:rPr>
              <a:t>Self-Training (example of photos)</a:t>
            </a:r>
          </a:p>
          <a:p>
            <a:pPr marL="457200" indent="-457200" algn="just" defTabSz="9144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3200" dirty="0">
                <a:latin typeface="Calibri"/>
                <a:ea typeface="ＭＳ Ｐゴシック" charset="0"/>
              </a:rPr>
              <a:t>Co-Training </a:t>
            </a:r>
          </a:p>
          <a:p>
            <a:pPr marL="457200" indent="-457200" algn="just" defTabSz="9144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3200" dirty="0">
                <a:latin typeface="Calibri"/>
                <a:ea typeface="ＭＳ Ｐゴシック" charset="0"/>
              </a:rPr>
              <a:t>Gaussian Mixture Model (GMM)</a:t>
            </a:r>
          </a:p>
          <a:p>
            <a:pPr marL="457200" indent="-457200" algn="just" defTabSz="9144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3200" dirty="0">
                <a:latin typeface="Calibri"/>
                <a:ea typeface="ＭＳ Ｐゴシック" charset="0"/>
              </a:rPr>
              <a:t>Other: Graph-based methods, Semi-Supervised SVM</a:t>
            </a:r>
          </a:p>
        </p:txBody>
      </p:sp>
    </p:spTree>
    <p:extLst>
      <p:ext uri="{BB962C8B-B14F-4D97-AF65-F5344CB8AC3E}">
        <p14:creationId xmlns:p14="http://schemas.microsoft.com/office/powerpoint/2010/main" val="24893352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56126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b="1" dirty="0">
                <a:solidFill>
                  <a:srgbClr val="E46102"/>
                </a:solidFill>
              </a:rPr>
              <a:t>Self-Training</a:t>
            </a:r>
            <a:endParaRPr sz="4000" b="1" dirty="0">
              <a:solidFill>
                <a:srgbClr val="E46102"/>
              </a:solidFill>
            </a:endParaRPr>
          </a:p>
        </p:txBody>
      </p:sp>
      <p:sp>
        <p:nvSpPr>
          <p:cNvPr id="96" name="Google Shape;96;p14"/>
          <p:cNvSpPr txBox="1"/>
          <p:nvPr/>
        </p:nvSpPr>
        <p:spPr>
          <a:xfrm>
            <a:off x="717173" y="1566397"/>
            <a:ext cx="10660981" cy="4594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457200" indent="-457200" algn="just" defTabSz="9144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3200" dirty="0">
                <a:latin typeface="Calibri"/>
                <a:ea typeface="ＭＳ Ｐゴシック" charset="0"/>
              </a:rPr>
              <a:t>Previous Algorithm was self-training</a:t>
            </a:r>
          </a:p>
          <a:p>
            <a:pPr marL="457200" indent="-457200" algn="just" defTabSz="9144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3200" dirty="0">
                <a:latin typeface="Calibri"/>
                <a:ea typeface="ＭＳ Ｐゴシック" charset="0"/>
              </a:rPr>
              <a:t>How is confidence/ weights assigned to pseudo labels?</a:t>
            </a:r>
          </a:p>
          <a:p>
            <a:pPr marL="457200" indent="-457200" algn="just" defTabSz="9144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3200" dirty="0">
                <a:latin typeface="Calibri"/>
                <a:ea typeface="ＭＳ Ｐゴシック" charset="0"/>
              </a:rPr>
              <a:t>Concrete example – 1NN</a:t>
            </a:r>
          </a:p>
        </p:txBody>
      </p:sp>
    </p:spTree>
    <p:extLst>
      <p:ext uri="{BB962C8B-B14F-4D97-AF65-F5344CB8AC3E}">
        <p14:creationId xmlns:p14="http://schemas.microsoft.com/office/powerpoint/2010/main" val="6587536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56126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b="1" dirty="0">
                <a:solidFill>
                  <a:srgbClr val="E46102"/>
                </a:solidFill>
              </a:rPr>
              <a:t>Self-Training</a:t>
            </a:r>
            <a:endParaRPr sz="4000" b="1" dirty="0">
              <a:solidFill>
                <a:srgbClr val="E46102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80EB59C-AA61-1442-8F2E-77B81C3AC1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429" y="1909011"/>
            <a:ext cx="11091141" cy="3914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1450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56126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b="1" dirty="0">
                <a:solidFill>
                  <a:srgbClr val="E46102"/>
                </a:solidFill>
              </a:rPr>
              <a:t>Self-Training with 1NN: Well separated case</a:t>
            </a:r>
            <a:endParaRPr sz="4000" b="1" dirty="0">
              <a:solidFill>
                <a:srgbClr val="E46102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D432C51-A431-0E48-9332-9108CFDD03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0885" y="1491915"/>
            <a:ext cx="5677998" cy="5117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4180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56126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b="1" dirty="0">
                <a:solidFill>
                  <a:srgbClr val="E46102"/>
                </a:solidFill>
              </a:rPr>
              <a:t>Self-Training with 1NN: Outlier Case</a:t>
            </a:r>
            <a:endParaRPr sz="4000" b="1" dirty="0">
              <a:solidFill>
                <a:srgbClr val="E46102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48C61C9-0341-6F44-BCF0-7937DAAAE9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3530" y="1415528"/>
            <a:ext cx="5524939" cy="5081525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4A37BE2B-AA7E-A942-89F3-459235D249E2}"/>
              </a:ext>
            </a:extLst>
          </p:cNvPr>
          <p:cNvSpPr/>
          <p:nvPr/>
        </p:nvSpPr>
        <p:spPr>
          <a:xfrm>
            <a:off x="5165558" y="2021305"/>
            <a:ext cx="529389" cy="352927"/>
          </a:xfrm>
          <a:prstGeom prst="ellips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3191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56126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b="1" dirty="0">
                <a:solidFill>
                  <a:srgbClr val="E46102"/>
                </a:solidFill>
              </a:rPr>
              <a:t>Self-Training : Advantages</a:t>
            </a:r>
            <a:endParaRPr sz="4000" b="1" dirty="0">
              <a:solidFill>
                <a:srgbClr val="E46102"/>
              </a:solidFill>
            </a:endParaRPr>
          </a:p>
        </p:txBody>
      </p:sp>
      <p:sp>
        <p:nvSpPr>
          <p:cNvPr id="6" name="Google Shape;96;p14">
            <a:extLst>
              <a:ext uri="{FF2B5EF4-FFF2-40B4-BE49-F238E27FC236}">
                <a16:creationId xmlns:a16="http://schemas.microsoft.com/office/drawing/2014/main" id="{FE771205-209A-8E41-B51B-81764A880555}"/>
              </a:ext>
            </a:extLst>
          </p:cNvPr>
          <p:cNvSpPr txBox="1"/>
          <p:nvPr/>
        </p:nvSpPr>
        <p:spPr>
          <a:xfrm>
            <a:off x="717173" y="1566397"/>
            <a:ext cx="10660981" cy="4594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457200" indent="-457200" algn="just" defTabSz="9144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3200" dirty="0">
                <a:latin typeface="Calibri"/>
                <a:ea typeface="ＭＳ Ｐゴシック" charset="0"/>
              </a:rPr>
              <a:t>The simplest semi-supervised learning method.</a:t>
            </a:r>
          </a:p>
          <a:p>
            <a:pPr marL="457200" indent="-457200" algn="just" defTabSz="9144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3200" dirty="0">
                <a:latin typeface="Calibri"/>
                <a:ea typeface="ＭＳ Ｐゴシック" charset="0"/>
              </a:rPr>
              <a:t>A wrapper method, i.e., the technique can be applied to any existing learning algorithms.</a:t>
            </a:r>
          </a:p>
          <a:p>
            <a:pPr marL="457200" indent="-457200" algn="just" defTabSz="9144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3200" dirty="0">
                <a:latin typeface="Calibri"/>
                <a:ea typeface="ＭＳ Ｐゴシック" charset="0"/>
              </a:rPr>
              <a:t>Often used in real tasks like natural language processing.</a:t>
            </a:r>
          </a:p>
          <a:p>
            <a:pPr marL="457200" indent="-457200" algn="just" defTabSz="9144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endParaRPr lang="en-US" sz="3200" dirty="0">
              <a:latin typeface="Calibri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47125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56126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b="1" dirty="0">
                <a:solidFill>
                  <a:srgbClr val="E46102"/>
                </a:solidFill>
              </a:rPr>
              <a:t>Self-Training : Disadvantages</a:t>
            </a:r>
            <a:endParaRPr sz="4000" b="1" dirty="0">
              <a:solidFill>
                <a:srgbClr val="E46102"/>
              </a:solidFill>
            </a:endParaRPr>
          </a:p>
        </p:txBody>
      </p:sp>
      <p:sp>
        <p:nvSpPr>
          <p:cNvPr id="6" name="Google Shape;96;p14">
            <a:extLst>
              <a:ext uri="{FF2B5EF4-FFF2-40B4-BE49-F238E27FC236}">
                <a16:creationId xmlns:a16="http://schemas.microsoft.com/office/drawing/2014/main" id="{FE771205-209A-8E41-B51B-81764A880555}"/>
              </a:ext>
            </a:extLst>
          </p:cNvPr>
          <p:cNvSpPr txBox="1"/>
          <p:nvPr/>
        </p:nvSpPr>
        <p:spPr>
          <a:xfrm>
            <a:off x="717173" y="1566397"/>
            <a:ext cx="10660981" cy="4594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457200" indent="-457200" algn="just" defTabSz="9144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3200" dirty="0">
                <a:latin typeface="Calibri"/>
                <a:ea typeface="ＭＳ Ｐゴシック" charset="0"/>
              </a:rPr>
              <a:t>Early mistakes could reinforce themselves.</a:t>
            </a:r>
          </a:p>
          <a:p>
            <a:pPr marL="457200" indent="-457200" algn="just" defTabSz="9144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3200" dirty="0">
                <a:latin typeface="Calibri"/>
                <a:ea typeface="ＭＳ Ｐゴシック" charset="0"/>
              </a:rPr>
              <a:t>Heuristic solutions, e.g. “un-label” an instance if its confidence falls below a threshold.</a:t>
            </a:r>
          </a:p>
          <a:p>
            <a:pPr marL="457200" indent="-457200" algn="just" defTabSz="9144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3200" dirty="0">
                <a:latin typeface="Calibri"/>
                <a:ea typeface="ＭＳ Ｐゴシック" charset="0"/>
              </a:rPr>
              <a:t>Cannot say too much in terms of convergence, but …</a:t>
            </a:r>
          </a:p>
          <a:p>
            <a:pPr marL="1066785" lvl="1" indent="-457200" algn="just" defTabSz="9144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2800" dirty="0">
                <a:latin typeface="Calibri"/>
                <a:ea typeface="ＭＳ Ｐゴシック" charset="0"/>
              </a:rPr>
              <a:t>There are special cases when self-training is equivalent to the Expectation-Maximization (EM) algorithm.</a:t>
            </a:r>
          </a:p>
        </p:txBody>
      </p:sp>
    </p:spTree>
    <p:extLst>
      <p:ext uri="{BB962C8B-B14F-4D97-AF65-F5344CB8AC3E}">
        <p14:creationId xmlns:p14="http://schemas.microsoft.com/office/powerpoint/2010/main" val="36859913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56126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b="1" dirty="0">
                <a:solidFill>
                  <a:srgbClr val="E46102"/>
                </a:solidFill>
              </a:rPr>
              <a:t>Algorithmic Approaches</a:t>
            </a:r>
            <a:endParaRPr sz="4000" b="1" dirty="0">
              <a:solidFill>
                <a:srgbClr val="E46102"/>
              </a:solidFill>
            </a:endParaRPr>
          </a:p>
        </p:txBody>
      </p:sp>
      <p:sp>
        <p:nvSpPr>
          <p:cNvPr id="96" name="Google Shape;96;p14"/>
          <p:cNvSpPr txBox="1"/>
          <p:nvPr/>
        </p:nvSpPr>
        <p:spPr>
          <a:xfrm>
            <a:off x="717173" y="1566397"/>
            <a:ext cx="10660981" cy="4594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457200" indent="-457200" algn="just" defTabSz="9144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3200" dirty="0">
                <a:latin typeface="Calibri"/>
                <a:ea typeface="ＭＳ Ｐゴシック" charset="0"/>
              </a:rPr>
              <a:t>Self-Training (example of photos)</a:t>
            </a:r>
          </a:p>
          <a:p>
            <a:pPr marL="457200" indent="-457200" algn="just" defTabSz="9144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3200" b="1" dirty="0">
                <a:latin typeface="Calibri"/>
                <a:ea typeface="ＭＳ Ｐゴシック" charset="0"/>
              </a:rPr>
              <a:t>Co-Training </a:t>
            </a:r>
          </a:p>
          <a:p>
            <a:pPr marL="457200" indent="-457200" algn="just" defTabSz="9144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3200" dirty="0">
                <a:latin typeface="Calibri"/>
                <a:ea typeface="ＭＳ Ｐゴシック" charset="0"/>
              </a:rPr>
              <a:t>Gaussian Mixture Model (GMM)</a:t>
            </a:r>
          </a:p>
          <a:p>
            <a:pPr marL="457200" indent="-457200" algn="just" defTabSz="9144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3200" dirty="0">
                <a:latin typeface="Calibri"/>
                <a:ea typeface="ＭＳ Ｐゴシック" charset="0"/>
              </a:rPr>
              <a:t>Other: Graph-based methods, Semi-Supervised SVM</a:t>
            </a:r>
          </a:p>
        </p:txBody>
      </p:sp>
    </p:spTree>
    <p:extLst>
      <p:ext uri="{BB962C8B-B14F-4D97-AF65-F5344CB8AC3E}">
        <p14:creationId xmlns:p14="http://schemas.microsoft.com/office/powerpoint/2010/main" val="37639696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56126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b="1" dirty="0">
                <a:solidFill>
                  <a:srgbClr val="E46102"/>
                </a:solidFill>
              </a:rPr>
              <a:t>Learning Problems</a:t>
            </a:r>
            <a:endParaRPr sz="4000" b="1" dirty="0">
              <a:solidFill>
                <a:srgbClr val="E46102"/>
              </a:solidFill>
            </a:endParaRPr>
          </a:p>
        </p:txBody>
      </p:sp>
      <p:sp>
        <p:nvSpPr>
          <p:cNvPr id="96" name="Google Shape;96;p14"/>
          <p:cNvSpPr txBox="1"/>
          <p:nvPr/>
        </p:nvSpPr>
        <p:spPr>
          <a:xfrm>
            <a:off x="332860" y="1367614"/>
            <a:ext cx="11527836" cy="5205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just" defTabSz="914400" fontAlgn="base">
              <a:spcBef>
                <a:spcPct val="20000"/>
              </a:spcBef>
              <a:spcAft>
                <a:spcPct val="0"/>
              </a:spcAft>
              <a:defRPr/>
            </a:pPr>
            <a:r>
              <a:rPr lang="en-US" b="1" dirty="0"/>
              <a:t>Supervised learning:</a:t>
            </a:r>
          </a:p>
          <a:p>
            <a:pPr marL="342900" indent="-342900" algn="just" defTabSz="91440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/>
            </a:pPr>
            <a:r>
              <a:rPr lang="en-US" dirty="0"/>
              <a:t>Given a sample consisting of object-label pairs find the predictive relationship between objects and labels.</a:t>
            </a:r>
          </a:p>
          <a:p>
            <a:pPr marL="342900" indent="-342900" algn="just" defTabSz="91440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/>
            </a:pPr>
            <a:endParaRPr lang="en-US" dirty="0"/>
          </a:p>
          <a:p>
            <a:pPr algn="just" defTabSz="914400" fontAlgn="base">
              <a:spcBef>
                <a:spcPct val="20000"/>
              </a:spcBef>
              <a:spcAft>
                <a:spcPct val="0"/>
              </a:spcAft>
              <a:defRPr/>
            </a:pPr>
            <a:r>
              <a:rPr lang="en-US" b="1" dirty="0"/>
              <a:t>Un-supervised learning:</a:t>
            </a:r>
          </a:p>
          <a:p>
            <a:pPr marL="342900" indent="-342900" algn="just" defTabSz="91440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/>
            </a:pPr>
            <a:r>
              <a:rPr lang="en-US" dirty="0"/>
              <a:t>Given a sample consisting of only objects, look for interesting structures in the data, and group similar objects.</a:t>
            </a:r>
          </a:p>
          <a:p>
            <a:pPr marL="342900" indent="-342900" algn="just" defTabSz="91440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/>
            </a:pPr>
            <a:endParaRPr lang="en-US" dirty="0"/>
          </a:p>
          <a:p>
            <a:pPr algn="just" defTabSz="914400" fontAlgn="base">
              <a:spcBef>
                <a:spcPct val="20000"/>
              </a:spcBef>
              <a:spcAft>
                <a:spcPct val="0"/>
              </a:spcAft>
              <a:defRPr/>
            </a:pPr>
            <a:r>
              <a:rPr lang="en-US" b="1" dirty="0"/>
              <a:t>What is Semi-supervised learning?</a:t>
            </a:r>
          </a:p>
          <a:p>
            <a:pPr marL="342900" indent="-342900" algn="just" defTabSz="91440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/>
            </a:pPr>
            <a:r>
              <a:rPr lang="en-US" dirty="0"/>
              <a:t>Supervised learning + Additional unlabeled data</a:t>
            </a:r>
          </a:p>
          <a:p>
            <a:pPr marL="342900" indent="-342900" algn="just" defTabSz="91440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/>
            </a:pPr>
            <a:r>
              <a:rPr lang="en-US" dirty="0"/>
              <a:t>Unsupervised learning + Additional labeled data</a:t>
            </a:r>
          </a:p>
          <a:p>
            <a:pPr marL="342900" indent="-342900" algn="just" defTabSz="91440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84969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56126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b="1" dirty="0">
                <a:solidFill>
                  <a:srgbClr val="E46102"/>
                </a:solidFill>
              </a:rPr>
              <a:t>Co-Training (Intuition)</a:t>
            </a:r>
            <a:endParaRPr sz="4000" b="1" dirty="0">
              <a:solidFill>
                <a:srgbClr val="E46102"/>
              </a:solidFill>
            </a:endParaRPr>
          </a:p>
        </p:txBody>
      </p:sp>
      <p:sp>
        <p:nvSpPr>
          <p:cNvPr id="96" name="Google Shape;96;p14"/>
          <p:cNvSpPr txBox="1"/>
          <p:nvPr/>
        </p:nvSpPr>
        <p:spPr>
          <a:xfrm>
            <a:off x="717173" y="1566397"/>
            <a:ext cx="10660981" cy="888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457200" indent="-457200" algn="just" defTabSz="9144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dirty="0"/>
              <a:t>Leveraging Multiple Views: classifying collection of university webpages into 2 categories: Student, Faculty.</a:t>
            </a:r>
          </a:p>
          <a:p>
            <a:pPr marL="457200" indent="-457200" algn="just" defTabSz="9144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endParaRPr lang="en-US" dirty="0"/>
          </a:p>
          <a:p>
            <a:pPr algn="just" defTabSz="914400" fontAlgn="base">
              <a:spcBef>
                <a:spcPct val="20000"/>
              </a:spcBef>
              <a:spcAft>
                <a:spcPct val="0"/>
              </a:spcAft>
              <a:defRPr/>
            </a:pPr>
            <a:endParaRPr lang="en-US" sz="3200" dirty="0">
              <a:latin typeface="Calibri"/>
              <a:ea typeface="ＭＳ Ｐゴシック" charset="0"/>
            </a:endParaRP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2A40B392-8031-AF41-B11D-12C278FA82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243722"/>
              </p:ext>
            </p:extLst>
          </p:nvPr>
        </p:nvGraphicFramePr>
        <p:xfrm>
          <a:off x="1117600" y="3429000"/>
          <a:ext cx="2010611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0611">
                  <a:extLst>
                    <a:ext uri="{9D8B030D-6E8A-4147-A177-3AD203B41FA5}">
                      <a16:colId xmlns:a16="http://schemas.microsoft.com/office/drawing/2014/main" val="1489898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defTabSz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/>
                      </a:pPr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View 1</a:t>
                      </a:r>
                    </a:p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“professor”</a:t>
                      </a:r>
                    </a:p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“grant”</a:t>
                      </a:r>
                    </a:p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“graduated”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2144165"/>
                  </a:ext>
                </a:extLst>
              </a:tr>
            </a:tbl>
          </a:graphicData>
        </a:graphic>
      </p:graphicFrame>
      <p:graphicFrame>
        <p:nvGraphicFramePr>
          <p:cNvPr id="5" name="Table 2">
            <a:extLst>
              <a:ext uri="{FF2B5EF4-FFF2-40B4-BE49-F238E27FC236}">
                <a16:creationId xmlns:a16="http://schemas.microsoft.com/office/drawing/2014/main" id="{A6014F12-9D91-1645-88CB-2953146496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591981"/>
              </p:ext>
            </p:extLst>
          </p:nvPr>
        </p:nvGraphicFramePr>
        <p:xfrm>
          <a:off x="3851442" y="3429000"/>
          <a:ext cx="2660315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60315">
                  <a:extLst>
                    <a:ext uri="{9D8B030D-6E8A-4147-A177-3AD203B41FA5}">
                      <a16:colId xmlns:a16="http://schemas.microsoft.com/office/drawing/2014/main" val="1489898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defTabSz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/>
                      </a:pPr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View 2</a:t>
                      </a:r>
                    </a:p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my advisor</a:t>
                      </a:r>
                    </a:p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my Ph.D. advisor</a:t>
                      </a:r>
                    </a:p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my mentor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2144165"/>
                  </a:ext>
                </a:extLst>
              </a:tr>
            </a:tbl>
          </a:graphicData>
        </a:graphic>
      </p:graphicFrame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616E9818-A0A6-EA4B-8D6C-34D6B73412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0620819"/>
              </p:ext>
            </p:extLst>
          </p:nvPr>
        </p:nvGraphicFramePr>
        <p:xfrm>
          <a:off x="7234989" y="2880360"/>
          <a:ext cx="4491789" cy="265176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4491789">
                  <a:extLst>
                    <a:ext uri="{9D8B030D-6E8A-4147-A177-3AD203B41FA5}">
                      <a16:colId xmlns:a16="http://schemas.microsoft.com/office/drawing/2014/main" val="1163248722"/>
                    </a:ext>
                  </a:extLst>
                </a:gridCol>
              </a:tblGrid>
              <a:tr h="1783080">
                <a:tc>
                  <a:txBody>
                    <a:bodyPr/>
                    <a:lstStyle/>
                    <a:p>
                      <a:r>
                        <a:rPr lang="en-US" sz="24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Webpage can be classified by:</a:t>
                      </a:r>
                    </a:p>
                    <a:p>
                      <a:endParaRPr lang="en-US" sz="24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24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• text on the webpage (e.g., words such as “professor”)</a:t>
                      </a:r>
                    </a:p>
                    <a:p>
                      <a:endParaRPr lang="en-US" sz="24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24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• the words in all the hyperlinks that point to that webpage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7951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469849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56126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b="1" dirty="0">
                <a:solidFill>
                  <a:srgbClr val="E46102"/>
                </a:solidFill>
              </a:rPr>
              <a:t>Leveraging Multiple views</a:t>
            </a:r>
            <a:endParaRPr sz="4000" b="1" dirty="0">
              <a:solidFill>
                <a:srgbClr val="E46102"/>
              </a:solidFill>
            </a:endParaRPr>
          </a:p>
        </p:txBody>
      </p:sp>
      <p:sp>
        <p:nvSpPr>
          <p:cNvPr id="96" name="Google Shape;96;p14"/>
          <p:cNvSpPr txBox="1"/>
          <p:nvPr/>
        </p:nvSpPr>
        <p:spPr>
          <a:xfrm>
            <a:off x="717173" y="1203702"/>
            <a:ext cx="10660981" cy="49573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457200" indent="-457200" algn="just" defTabSz="9144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3200" dirty="0">
                <a:latin typeface="Calibri"/>
                <a:ea typeface="ＭＳ Ｐゴシック" charset="0"/>
              </a:rPr>
              <a:t>In named entity classification, we classify a named entity (i.e., a proper name such as “Washington State” or Mr. Washington”) by a class label (e.g., Person or Location).</a:t>
            </a:r>
          </a:p>
          <a:p>
            <a:pPr algn="just" defTabSz="914400" fontAlgn="base">
              <a:spcBef>
                <a:spcPct val="20000"/>
              </a:spcBef>
              <a:spcAft>
                <a:spcPct val="0"/>
              </a:spcAft>
              <a:defRPr/>
            </a:pPr>
            <a:endParaRPr lang="en-US" sz="3200" dirty="0">
              <a:latin typeface="Calibri"/>
              <a:ea typeface="ＭＳ Ｐゴシック" charset="0"/>
            </a:endParaRPr>
          </a:p>
          <a:p>
            <a:pPr algn="just" defTabSz="914400" fontAlgn="base">
              <a:spcBef>
                <a:spcPct val="20000"/>
              </a:spcBef>
              <a:spcAft>
                <a:spcPct val="0"/>
              </a:spcAft>
              <a:defRPr/>
            </a:pPr>
            <a:endParaRPr lang="en-US" sz="3200" dirty="0">
              <a:latin typeface="Calibri"/>
              <a:ea typeface="ＭＳ Ｐゴシック" charset="0"/>
            </a:endParaRPr>
          </a:p>
          <a:p>
            <a:pPr marL="457200" indent="-457200" algn="just" defTabSz="9144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endParaRPr lang="en-US" sz="3200" dirty="0">
              <a:latin typeface="Calibri"/>
              <a:ea typeface="ＭＳ Ｐゴシック" charset="0"/>
            </a:endParaRPr>
          </a:p>
          <a:p>
            <a:pPr marL="457200" indent="-457200" algn="just" defTabSz="9144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3200" dirty="0">
                <a:latin typeface="Calibri"/>
                <a:ea typeface="ＭＳ Ｐゴシック" charset="0"/>
              </a:rPr>
              <a:t>Each instance is represented by two views:</a:t>
            </a:r>
          </a:p>
          <a:p>
            <a:pPr marL="1066785" lvl="1" indent="-457200" algn="just" defTabSz="9144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3200" dirty="0">
                <a:latin typeface="Calibri"/>
                <a:ea typeface="ＭＳ Ｐゴシック" charset="0"/>
              </a:rPr>
              <a:t>the set of words that make up the named entity itself</a:t>
            </a:r>
          </a:p>
          <a:p>
            <a:pPr marL="1066785" lvl="1" indent="-457200" algn="just" defTabSz="9144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3200" dirty="0">
                <a:latin typeface="Calibri"/>
                <a:ea typeface="ＭＳ Ｐゴシック" charset="0"/>
              </a:rPr>
              <a:t>the words in the context of the named entity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A6C8074-43AE-E345-8646-D48EBD2CC3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1063" y="3155308"/>
            <a:ext cx="8236495" cy="111583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8106897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56126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b="1" dirty="0">
                <a:solidFill>
                  <a:srgbClr val="E46102"/>
                </a:solidFill>
              </a:rPr>
              <a:t>Co-Training</a:t>
            </a:r>
            <a:endParaRPr sz="4000" b="1" dirty="0">
              <a:solidFill>
                <a:srgbClr val="E46102"/>
              </a:solidFill>
            </a:endParaRPr>
          </a:p>
        </p:txBody>
      </p:sp>
      <p:sp>
        <p:nvSpPr>
          <p:cNvPr id="96" name="Google Shape;96;p14"/>
          <p:cNvSpPr txBox="1"/>
          <p:nvPr/>
        </p:nvSpPr>
        <p:spPr>
          <a:xfrm>
            <a:off x="717173" y="1187660"/>
            <a:ext cx="10660981" cy="49573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457200" indent="-457200" algn="just" defTabSz="9144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endParaRPr lang="en-US" sz="3200" dirty="0">
              <a:latin typeface="Calibri"/>
              <a:ea typeface="ＭＳ Ｐゴシック" charset="0"/>
            </a:endParaRPr>
          </a:p>
          <a:p>
            <a:pPr marL="457200" indent="-457200" algn="just" defTabSz="9144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endParaRPr lang="en-US" sz="3200" dirty="0">
              <a:latin typeface="Calibri"/>
              <a:ea typeface="ＭＳ Ｐゴシック" charset="0"/>
            </a:endParaRPr>
          </a:p>
          <a:p>
            <a:pPr marL="457200" indent="-457200" algn="just" defTabSz="9144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endParaRPr lang="en-US" sz="3200" dirty="0">
              <a:latin typeface="Calibri"/>
              <a:ea typeface="ＭＳ Ｐゴシック" charset="0"/>
            </a:endParaRPr>
          </a:p>
          <a:p>
            <a:pPr marL="457200" indent="-457200" algn="just" defTabSz="9144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3200" dirty="0">
                <a:latin typeface="Calibri"/>
                <a:ea typeface="ＭＳ Ｐゴシック" charset="0"/>
              </a:rPr>
              <a:t>But there are so many ways to express a Person or Location?</a:t>
            </a:r>
          </a:p>
          <a:p>
            <a:pPr marL="457200" indent="-457200" algn="just" defTabSz="9144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endParaRPr lang="en-US" sz="3200" dirty="0">
              <a:latin typeface="Calibri"/>
              <a:ea typeface="ＭＳ Ｐゴシック" charset="0"/>
            </a:endParaRPr>
          </a:p>
          <a:p>
            <a:pPr algn="just" defTabSz="914400" fontAlgn="base">
              <a:spcBef>
                <a:spcPct val="20000"/>
              </a:spcBef>
              <a:spcAft>
                <a:spcPct val="0"/>
              </a:spcAft>
              <a:defRPr/>
            </a:pPr>
            <a:endParaRPr lang="en-US" sz="3200" dirty="0">
              <a:latin typeface="Calibri"/>
              <a:ea typeface="ＭＳ Ｐゴシック" charset="0"/>
            </a:endParaRPr>
          </a:p>
          <a:p>
            <a:pPr marL="457200" indent="-457200" algn="just" defTabSz="9144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3200" dirty="0">
                <a:latin typeface="Calibri"/>
                <a:ea typeface="ＭＳ Ｐゴシック" charset="0"/>
              </a:rPr>
              <a:t>So how do we learn with no labeled data?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8E7B41-DF41-FC42-A098-CAFE02EE8C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7638" y="1399402"/>
            <a:ext cx="8644736" cy="134298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F7002C2-704D-4F43-9269-0454E24FA8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6758" y="4042214"/>
            <a:ext cx="4988216" cy="1230126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0111733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56126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b="1" dirty="0">
                <a:solidFill>
                  <a:srgbClr val="E46102"/>
                </a:solidFill>
              </a:rPr>
              <a:t>Co-Training</a:t>
            </a:r>
            <a:endParaRPr sz="4000" b="1" dirty="0">
              <a:solidFill>
                <a:srgbClr val="E46102"/>
              </a:solidFill>
            </a:endParaRPr>
          </a:p>
        </p:txBody>
      </p:sp>
      <p:sp>
        <p:nvSpPr>
          <p:cNvPr id="96" name="Google Shape;96;p14"/>
          <p:cNvSpPr txBox="1"/>
          <p:nvPr/>
        </p:nvSpPr>
        <p:spPr>
          <a:xfrm>
            <a:off x="717173" y="1187660"/>
            <a:ext cx="10660981" cy="49573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457200" indent="-457200" algn="just" defTabSz="9144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endParaRPr lang="en-US" sz="3200" dirty="0">
              <a:latin typeface="Calibri"/>
              <a:ea typeface="ＭＳ Ｐゴシック" charset="0"/>
            </a:endParaRPr>
          </a:p>
          <a:p>
            <a:pPr marL="457200" indent="-457200" algn="just" defTabSz="9144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endParaRPr lang="en-US" sz="3200" dirty="0">
              <a:latin typeface="Calibri"/>
              <a:ea typeface="ＭＳ Ｐゴシック" charset="0"/>
            </a:endParaRPr>
          </a:p>
          <a:p>
            <a:pPr marL="457200" indent="-457200" algn="just" defTabSz="9144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endParaRPr lang="en-US" sz="3200" dirty="0">
              <a:latin typeface="Calibri"/>
              <a:ea typeface="ＭＳ Ｐゴシック" charset="0"/>
            </a:endParaRPr>
          </a:p>
          <a:p>
            <a:pPr marL="457200" indent="-457200" algn="just" defTabSz="9144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endParaRPr lang="en-US" sz="2000" dirty="0">
              <a:latin typeface="Calibri"/>
              <a:ea typeface="ＭＳ Ｐゴシック" charset="0"/>
            </a:endParaRPr>
          </a:p>
          <a:p>
            <a:pPr marL="457200" indent="-457200" algn="just" defTabSz="9144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latin typeface="Calibri"/>
                <a:ea typeface="ＭＳ Ｐゴシック" charset="0"/>
              </a:rPr>
              <a:t>Inst 1: “headquartered in” seems to indicate y=Location.</a:t>
            </a:r>
          </a:p>
          <a:p>
            <a:pPr marL="457200" indent="-457200" algn="just" defTabSz="9144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latin typeface="Calibri"/>
                <a:ea typeface="ＭＳ Ｐゴシック" charset="0"/>
              </a:rPr>
              <a:t>Inst 3: “Kazakhstan” must be a Location since it appears with the context “headquartered in”</a:t>
            </a:r>
          </a:p>
          <a:p>
            <a:pPr marL="457200" indent="-457200" algn="just" defTabSz="9144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latin typeface="Calibri"/>
                <a:ea typeface="ＭＳ Ｐゴシック" charset="0"/>
              </a:rPr>
              <a:t>Inst 4: “flew to” must be about Location because it is in the context of “Kazakhstan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80D7D9A-2393-194A-9C54-47715ED69F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0503" y="1348107"/>
            <a:ext cx="6844754" cy="10633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540157F-DD1D-1843-A014-5AB3FA41B1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6526" y="2364533"/>
            <a:ext cx="6478836" cy="10257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C0F53A3-A238-E946-866C-A9DC6FE61D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70503" y="4877487"/>
            <a:ext cx="2947069" cy="38244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2C12BF7-031A-7E43-9876-8463EF142401}"/>
              </a:ext>
            </a:extLst>
          </p:cNvPr>
          <p:cNvSpPr txBox="1"/>
          <p:nvPr/>
        </p:nvSpPr>
        <p:spPr>
          <a:xfrm>
            <a:off x="6974430" y="4798266"/>
            <a:ext cx="241020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E46102"/>
                </a:solidFill>
                <a:effectLst/>
                <a:latin typeface="Helvetica" pitchFamily="2" charset="0"/>
              </a:rPr>
              <a:t>“Location”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AB7B3EE-5DF3-E747-88C2-85C4C634BB74}"/>
              </a:ext>
            </a:extLst>
          </p:cNvPr>
          <p:cNvCxnSpPr/>
          <p:nvPr/>
        </p:nvCxnSpPr>
        <p:spPr>
          <a:xfrm>
            <a:off x="5550568" y="5053949"/>
            <a:ext cx="1220334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666512D-EFED-4E45-8A5B-6BFBE01C5583}"/>
              </a:ext>
            </a:extLst>
          </p:cNvPr>
          <p:cNvSpPr txBox="1"/>
          <p:nvPr/>
        </p:nvSpPr>
        <p:spPr>
          <a:xfrm>
            <a:off x="1650371" y="5602545"/>
            <a:ext cx="746488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effectLst/>
                <a:latin typeface="Helvetica" pitchFamily="2" charset="0"/>
              </a:rPr>
              <a:t>Even though we have never seen the word “China”!</a:t>
            </a:r>
          </a:p>
        </p:txBody>
      </p:sp>
    </p:spTree>
    <p:extLst>
      <p:ext uri="{BB962C8B-B14F-4D97-AF65-F5344CB8AC3E}">
        <p14:creationId xmlns:p14="http://schemas.microsoft.com/office/powerpoint/2010/main" val="34606205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56126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b="1" dirty="0">
                <a:solidFill>
                  <a:srgbClr val="E46102"/>
                </a:solidFill>
              </a:rPr>
              <a:t>Co-Training</a:t>
            </a:r>
            <a:endParaRPr sz="4000" b="1" dirty="0">
              <a:solidFill>
                <a:srgbClr val="E46102"/>
              </a:solidFill>
            </a:endParaRPr>
          </a:p>
        </p:txBody>
      </p:sp>
      <p:sp>
        <p:nvSpPr>
          <p:cNvPr id="96" name="Google Shape;96;p14"/>
          <p:cNvSpPr txBox="1"/>
          <p:nvPr/>
        </p:nvSpPr>
        <p:spPr>
          <a:xfrm>
            <a:off x="717173" y="1187660"/>
            <a:ext cx="10660981" cy="49573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457200" indent="-457200" algn="just" defTabSz="9144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endParaRPr lang="en-US" sz="3200" dirty="0">
              <a:latin typeface="Calibri"/>
              <a:ea typeface="ＭＳ Ｐゴシック" charset="0"/>
            </a:endParaRPr>
          </a:p>
          <a:p>
            <a:pPr marL="457200" indent="-457200" algn="just" defTabSz="9144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endParaRPr lang="en-US" sz="3200" dirty="0">
              <a:latin typeface="Calibri"/>
              <a:ea typeface="ＭＳ Ｐゴシック" charset="0"/>
            </a:endParaRPr>
          </a:p>
          <a:p>
            <a:pPr marL="457200" indent="-457200" algn="just" defTabSz="9144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endParaRPr lang="en-US" sz="3200" dirty="0">
              <a:latin typeface="Calibri"/>
              <a:ea typeface="ＭＳ Ｐゴシック" charset="0"/>
            </a:endParaRPr>
          </a:p>
          <a:p>
            <a:pPr marL="457200" indent="-457200" algn="just" defTabSz="9144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endParaRPr lang="en-US" sz="2000" dirty="0">
              <a:latin typeface="Calibri"/>
              <a:ea typeface="ＭＳ Ｐゴシック" charset="0"/>
            </a:endParaRPr>
          </a:p>
          <a:p>
            <a:pPr marL="457200" indent="-457200" algn="just" defTabSz="9144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latin typeface="Calibri"/>
                <a:ea typeface="ＭＳ Ｐゴシック" charset="0"/>
              </a:rPr>
              <a:t>Inst 2: “Mr.” seems to indicate y=Person.</a:t>
            </a:r>
          </a:p>
          <a:p>
            <a:pPr marL="457200" indent="-457200" algn="just" defTabSz="9144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latin typeface="Calibri"/>
                <a:ea typeface="ＭＳ Ｐゴシック" charset="0"/>
              </a:rPr>
              <a:t>Inst 5: “partner at” must be about a Person because it appears in context of “</a:t>
            </a:r>
            <a:r>
              <a:rPr lang="en-US" sz="2000" dirty="0" err="1">
                <a:latin typeface="Calibri"/>
                <a:ea typeface="ＭＳ Ｐゴシック" charset="0"/>
              </a:rPr>
              <a:t>Mr</a:t>
            </a:r>
            <a:r>
              <a:rPr lang="en-US" sz="2000" dirty="0">
                <a:latin typeface="Calibri"/>
                <a:ea typeface="ＭＳ Ｐゴシック" charset="0"/>
              </a:rPr>
              <a:t>”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80D7D9A-2393-194A-9C54-47715ED69F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0503" y="1348107"/>
            <a:ext cx="6844754" cy="10633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540157F-DD1D-1843-A014-5AB3FA41B1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6526" y="2364533"/>
            <a:ext cx="6478836" cy="102574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2C12BF7-031A-7E43-9876-8463EF142401}"/>
              </a:ext>
            </a:extLst>
          </p:cNvPr>
          <p:cNvSpPr txBox="1"/>
          <p:nvPr/>
        </p:nvSpPr>
        <p:spPr>
          <a:xfrm>
            <a:off x="6974430" y="4798266"/>
            <a:ext cx="178455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E46102"/>
                </a:solidFill>
                <a:effectLst/>
                <a:latin typeface="Helvetica" pitchFamily="2" charset="0"/>
              </a:rPr>
              <a:t>“Person”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AB7B3EE-5DF3-E747-88C2-85C4C634BB74}"/>
              </a:ext>
            </a:extLst>
          </p:cNvPr>
          <p:cNvCxnSpPr/>
          <p:nvPr/>
        </p:nvCxnSpPr>
        <p:spPr>
          <a:xfrm>
            <a:off x="5550568" y="5053949"/>
            <a:ext cx="1220334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666512D-EFED-4E45-8A5B-6BFBE01C5583}"/>
              </a:ext>
            </a:extLst>
          </p:cNvPr>
          <p:cNvSpPr txBox="1"/>
          <p:nvPr/>
        </p:nvSpPr>
        <p:spPr>
          <a:xfrm>
            <a:off x="1650371" y="5602545"/>
            <a:ext cx="872887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Helvetica" pitchFamily="2" charset="0"/>
              </a:rPr>
              <a:t>Even though we have never seen the words “Robert Jordan”!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80FD64-3CB0-C94C-8BDE-2457A44A2F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01727" y="4786419"/>
            <a:ext cx="4092226" cy="485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4970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56126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b="1" dirty="0">
                <a:solidFill>
                  <a:srgbClr val="E46102"/>
                </a:solidFill>
              </a:rPr>
              <a:t>Co-Training</a:t>
            </a:r>
            <a:endParaRPr sz="4000" b="1" dirty="0">
              <a:solidFill>
                <a:srgbClr val="E46102"/>
              </a:solidFill>
            </a:endParaRPr>
          </a:p>
        </p:txBody>
      </p:sp>
      <p:sp>
        <p:nvSpPr>
          <p:cNvPr id="96" name="Google Shape;96;p14"/>
          <p:cNvSpPr txBox="1"/>
          <p:nvPr/>
        </p:nvSpPr>
        <p:spPr>
          <a:xfrm>
            <a:off x="717173" y="1187660"/>
            <a:ext cx="10660981" cy="49573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457200" indent="-457200" algn="just" defTabSz="9144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3200" dirty="0">
                <a:latin typeface="Calibri"/>
                <a:ea typeface="ＭＳ Ｐゴシック" charset="0"/>
              </a:rPr>
              <a:t>Appropriate in settings where features redundant</a:t>
            </a:r>
          </a:p>
          <a:p>
            <a:pPr marL="457200" indent="-457200" algn="just" defTabSz="9144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3200" dirty="0">
                <a:latin typeface="Calibri"/>
                <a:ea typeface="ＭＳ Ｐゴシック" charset="0"/>
              </a:rPr>
              <a:t>Train two classifiers on disjoint features</a:t>
            </a:r>
          </a:p>
          <a:p>
            <a:pPr marL="1066785" lvl="1" indent="-457200" algn="just" defTabSz="9144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3200" dirty="0">
                <a:latin typeface="Calibri"/>
                <a:ea typeface="ＭＳ Ｐゴシック" charset="0"/>
              </a:rPr>
              <a:t>make 2 two classifiers take turns teaching each other</a:t>
            </a:r>
          </a:p>
          <a:p>
            <a:pPr marL="457200" indent="-457200" algn="just" defTabSz="9144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3200" dirty="0">
                <a:latin typeface="Calibri"/>
                <a:ea typeface="ＭＳ Ｐゴシック" charset="0"/>
              </a:rPr>
              <a:t>Co-training is different from self-training in that we use two classifiers in turn, operating on different views of the instances.</a:t>
            </a:r>
          </a:p>
        </p:txBody>
      </p:sp>
    </p:spTree>
    <p:extLst>
      <p:ext uri="{BB962C8B-B14F-4D97-AF65-F5344CB8AC3E}">
        <p14:creationId xmlns:p14="http://schemas.microsoft.com/office/powerpoint/2010/main" val="12441835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56126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b="1" dirty="0">
                <a:solidFill>
                  <a:srgbClr val="E46102"/>
                </a:solidFill>
              </a:rPr>
              <a:t>Co-Training Algorithm</a:t>
            </a:r>
            <a:endParaRPr sz="4000" b="1" dirty="0">
              <a:solidFill>
                <a:srgbClr val="E46102"/>
              </a:solidFill>
            </a:endParaRPr>
          </a:p>
        </p:txBody>
      </p:sp>
      <p:sp>
        <p:nvSpPr>
          <p:cNvPr id="96" name="Google Shape;96;p14"/>
          <p:cNvSpPr txBox="1"/>
          <p:nvPr/>
        </p:nvSpPr>
        <p:spPr>
          <a:xfrm>
            <a:off x="717173" y="1187660"/>
            <a:ext cx="10660981" cy="49573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Train two classifiers: f</a:t>
            </a:r>
            <a:r>
              <a:rPr lang="en-US" sz="32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(1)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 from (</a:t>
            </a:r>
            <a:r>
              <a:rPr lang="en-US" sz="3200" dirty="0" err="1"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  <a:r>
              <a:rPr lang="en-US" sz="3200" baseline="-25000" dirty="0" err="1">
                <a:latin typeface="Calibri" panose="020F0502020204030204" pitchFamily="34" charset="0"/>
                <a:cs typeface="Calibri" panose="020F0502020204030204" pitchFamily="34" charset="0"/>
              </a:rPr>
              <a:t>l</a:t>
            </a:r>
            <a:r>
              <a:rPr lang="en-US" sz="32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(1)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3200" dirty="0" err="1">
                <a:latin typeface="Calibri" panose="020F0502020204030204" pitchFamily="34" charset="0"/>
                <a:cs typeface="Calibri" panose="020F0502020204030204" pitchFamily="34" charset="0"/>
              </a:rPr>
              <a:t>Y</a:t>
            </a:r>
            <a:r>
              <a:rPr lang="en-US" sz="3200" baseline="-25000" dirty="0" err="1">
                <a:latin typeface="Calibri" panose="020F0502020204030204" pitchFamily="34" charset="0"/>
                <a:cs typeface="Calibri" panose="020F0502020204030204" pitchFamily="34" charset="0"/>
              </a:rPr>
              <a:t>l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), f</a:t>
            </a:r>
            <a:r>
              <a:rPr lang="en-US" sz="32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(2)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 from (</a:t>
            </a:r>
            <a:r>
              <a:rPr lang="en-US" sz="3200" dirty="0" err="1"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  <a:r>
              <a:rPr lang="en-US" sz="3200" baseline="-25000" dirty="0" err="1">
                <a:latin typeface="Calibri" panose="020F0502020204030204" pitchFamily="34" charset="0"/>
                <a:cs typeface="Calibri" panose="020F0502020204030204" pitchFamily="34" charset="0"/>
              </a:rPr>
              <a:t>l</a:t>
            </a:r>
            <a:r>
              <a:rPr lang="en-US" sz="32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(2)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3200" dirty="0" err="1">
                <a:latin typeface="Calibri" panose="020F0502020204030204" pitchFamily="34" charset="0"/>
                <a:cs typeface="Calibri" panose="020F0502020204030204" pitchFamily="34" charset="0"/>
              </a:rPr>
              <a:t>Y</a:t>
            </a:r>
            <a:r>
              <a:rPr lang="en-US" sz="3200" baseline="-25000" dirty="0" err="1">
                <a:latin typeface="Calibri" panose="020F0502020204030204" pitchFamily="34" charset="0"/>
                <a:cs typeface="Calibri" panose="020F0502020204030204" pitchFamily="34" charset="0"/>
              </a:rPr>
              <a:t>l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marL="514350" indent="-514350">
              <a:buFont typeface="+mj-lt"/>
              <a:buAutoNum type="arabicPeriod"/>
            </a:pPr>
            <a:endParaRPr 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Classify X</a:t>
            </a:r>
            <a:r>
              <a:rPr lang="en-US" sz="32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u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 with a classifier f</a:t>
            </a:r>
            <a:r>
              <a:rPr lang="en-US" sz="32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(1)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 and f</a:t>
            </a:r>
            <a:r>
              <a:rPr lang="en-US" sz="32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(2) 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separately.</a:t>
            </a:r>
          </a:p>
          <a:p>
            <a:endParaRPr 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3. Add f</a:t>
            </a:r>
            <a:r>
              <a:rPr lang="en-US" sz="32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(1)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’s k-most-confident (x, f</a:t>
            </a:r>
            <a:r>
              <a:rPr lang="en-US" sz="32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(1)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(x)) to f</a:t>
            </a:r>
            <a:r>
              <a:rPr lang="en-US" sz="32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(2)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’s labeled data</a:t>
            </a:r>
          </a:p>
          <a:p>
            <a:endParaRPr 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4. Add f</a:t>
            </a:r>
            <a:r>
              <a:rPr lang="en-US" sz="32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(2)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’s k-most-confident (x, f</a:t>
            </a:r>
            <a:r>
              <a:rPr lang="en-US" sz="32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(2)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(x)) to f</a:t>
            </a:r>
            <a:r>
              <a:rPr lang="en-US" sz="32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(1)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’s labeled data</a:t>
            </a:r>
          </a:p>
          <a:p>
            <a:endParaRPr 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5. Repeat</a:t>
            </a:r>
          </a:p>
        </p:txBody>
      </p:sp>
    </p:spTree>
    <p:extLst>
      <p:ext uri="{BB962C8B-B14F-4D97-AF65-F5344CB8AC3E}">
        <p14:creationId xmlns:p14="http://schemas.microsoft.com/office/powerpoint/2010/main" val="200558499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56126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b="1" dirty="0">
                <a:solidFill>
                  <a:srgbClr val="E46102"/>
                </a:solidFill>
              </a:rPr>
              <a:t>Co-Training - pseudocode</a:t>
            </a:r>
            <a:endParaRPr sz="4000" b="1" dirty="0">
              <a:solidFill>
                <a:srgbClr val="E46102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F0C2F40-FDE3-4644-B72F-C769E8FCD8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006"/>
          <a:stretch/>
        </p:blipFill>
        <p:spPr>
          <a:xfrm>
            <a:off x="561263" y="1864895"/>
            <a:ext cx="10787842" cy="4296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02579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56126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b="1" dirty="0">
                <a:solidFill>
                  <a:srgbClr val="E46102"/>
                </a:solidFill>
              </a:rPr>
              <a:t>Co-Training: pros/cons</a:t>
            </a:r>
            <a:endParaRPr sz="4000" b="1" dirty="0">
              <a:solidFill>
                <a:srgbClr val="E46102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AD5BF2-BA9F-C846-BF30-859B56D15C77}"/>
              </a:ext>
            </a:extLst>
          </p:cNvPr>
          <p:cNvSpPr txBox="1"/>
          <p:nvPr/>
        </p:nvSpPr>
        <p:spPr>
          <a:xfrm>
            <a:off x="561263" y="1351507"/>
            <a:ext cx="11101348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Pros: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wrapper method: it does not matter what algorithms are used for the two classifiers f(1) and f(2)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requires that classifiers can assign a confidence score to their prediction, which is used to select which unlabeled instances to turn into additional training data for the other view.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less sensitive to mistakes than self-training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Cons: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feature split may not exist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classifier that use both feature sets may have better performance</a:t>
            </a:r>
          </a:p>
        </p:txBody>
      </p:sp>
    </p:spTree>
    <p:extLst>
      <p:ext uri="{BB962C8B-B14F-4D97-AF65-F5344CB8AC3E}">
        <p14:creationId xmlns:p14="http://schemas.microsoft.com/office/powerpoint/2010/main" val="16233731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56126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b="1" dirty="0">
                <a:solidFill>
                  <a:srgbClr val="E46102"/>
                </a:solidFill>
              </a:rPr>
              <a:t>Co-Training - Assumptions</a:t>
            </a:r>
            <a:endParaRPr sz="4000" b="1" dirty="0">
              <a:solidFill>
                <a:srgbClr val="E46102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AD5BF2-BA9F-C846-BF30-859B56D15C77}"/>
              </a:ext>
            </a:extLst>
          </p:cNvPr>
          <p:cNvSpPr txBox="1"/>
          <p:nvPr/>
        </p:nvSpPr>
        <p:spPr>
          <a:xfrm>
            <a:off x="433137" y="1351507"/>
            <a:ext cx="11229474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existence of two views x = [x</a:t>
            </a:r>
            <a:r>
              <a:rPr lang="en-US" sz="32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(1)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, x</a:t>
            </a:r>
            <a:r>
              <a:rPr lang="en-US" sz="32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(2)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assumption #1: each view alone is sufficient to make good classifications, given enough labeled data.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assumption #2: the two views are conditionally independent given the class label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knowing one view doesn’t affect what we will observe for the other view</a:t>
            </a:r>
          </a:p>
          <a:p>
            <a:pPr marL="952485" lvl="1" indent="-342900"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e.g., context “headquartered in” does not favor any particular location.</a:t>
            </a:r>
            <a:endParaRPr 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DDDA85C-6642-6443-BA6D-4AFD8326DC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9939" y="3846095"/>
            <a:ext cx="4952121" cy="1319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4634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56126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b="1" dirty="0">
                <a:solidFill>
                  <a:srgbClr val="E46102"/>
                </a:solidFill>
              </a:rPr>
              <a:t>Motivation</a:t>
            </a:r>
            <a:endParaRPr sz="4000" b="1" dirty="0">
              <a:solidFill>
                <a:srgbClr val="E46102"/>
              </a:solidFill>
            </a:endParaRPr>
          </a:p>
        </p:txBody>
      </p:sp>
      <p:sp>
        <p:nvSpPr>
          <p:cNvPr id="96" name="Google Shape;96;p14"/>
          <p:cNvSpPr txBox="1"/>
          <p:nvPr/>
        </p:nvSpPr>
        <p:spPr>
          <a:xfrm>
            <a:off x="332860" y="1367614"/>
            <a:ext cx="11527836" cy="5205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342900" indent="-342900" algn="just" defTabSz="91440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/>
            </a:pPr>
            <a:r>
              <a:rPr lang="en-US" sz="2800" dirty="0"/>
              <a:t>Classification tasks in Machine Learning</a:t>
            </a:r>
          </a:p>
          <a:p>
            <a:pPr marL="952485" lvl="1" indent="-342900" algn="just" defTabSz="91440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/>
            </a:pPr>
            <a:r>
              <a:rPr lang="en-US" sz="2800" dirty="0"/>
              <a:t>the more the data available to train algorithms, the better</a:t>
            </a:r>
          </a:p>
          <a:p>
            <a:pPr marL="342900" indent="-342900" algn="just" defTabSz="91440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/>
            </a:pPr>
            <a:r>
              <a:rPr lang="en-US" sz="2800" dirty="0"/>
              <a:t>In supervised learning, </a:t>
            </a:r>
          </a:p>
          <a:p>
            <a:pPr marL="952485" lvl="1" indent="-342900" algn="just" defTabSz="91440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/>
            </a:pPr>
            <a:r>
              <a:rPr lang="en-US" sz="2800" dirty="0"/>
              <a:t>data labeled with respect to target class</a:t>
            </a:r>
          </a:p>
          <a:p>
            <a:pPr marL="342900" indent="-342900" algn="just" defTabSz="91440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/>
            </a:pPr>
            <a:endParaRPr lang="en-US" sz="3600" dirty="0">
              <a:latin typeface="Calibri"/>
              <a:ea typeface="ＭＳ Ｐゴシック" charset="0"/>
            </a:endParaRPr>
          </a:p>
          <a:p>
            <a:pPr marL="342900" indent="-342900" algn="just" defTabSz="91440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/>
            </a:pPr>
            <a:r>
              <a:rPr lang="en-US" sz="3600" dirty="0">
                <a:latin typeface="Calibri"/>
                <a:ea typeface="ＭＳ Ｐゴシック" charset="0"/>
              </a:rPr>
              <a:t>What are some of the issues in this approach?</a:t>
            </a:r>
          </a:p>
          <a:p>
            <a:pPr marL="952485" lvl="1" indent="-342900" algn="just" defTabSz="91440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/>
            </a:pPr>
            <a:r>
              <a:rPr lang="en-US" sz="2800" dirty="0"/>
              <a:t>when building large, labeled data sets for classification</a:t>
            </a:r>
            <a:endParaRPr lang="en-US" sz="3600" dirty="0">
              <a:latin typeface="Calibri"/>
              <a:ea typeface="ＭＳ Ｐゴシック" charset="0"/>
            </a:endParaRPr>
          </a:p>
          <a:p>
            <a:pPr marL="342900" indent="-342900" algn="just" defTabSz="91440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/>
            </a:pPr>
            <a:endParaRPr lang="en-US" sz="3600" dirty="0">
              <a:latin typeface="Calibri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991168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56126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b="1" dirty="0">
                <a:solidFill>
                  <a:srgbClr val="E46102"/>
                </a:solidFill>
              </a:rPr>
              <a:t>Co-Training - Uses</a:t>
            </a:r>
            <a:endParaRPr sz="4000" b="1" dirty="0">
              <a:solidFill>
                <a:srgbClr val="E46102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AD5BF2-BA9F-C846-BF30-859B56D15C77}"/>
              </a:ext>
            </a:extLst>
          </p:cNvPr>
          <p:cNvSpPr txBox="1"/>
          <p:nvPr/>
        </p:nvSpPr>
        <p:spPr>
          <a:xfrm>
            <a:off x="433137" y="1351507"/>
            <a:ext cx="11229474" cy="4201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Many real-world problems of this type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Semantic lexicon generation 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Web page classification 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Word sense disambiguation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Speech recognition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Visual classification of cars</a:t>
            </a:r>
          </a:p>
        </p:txBody>
      </p:sp>
    </p:spTree>
    <p:extLst>
      <p:ext uri="{BB962C8B-B14F-4D97-AF65-F5344CB8AC3E}">
        <p14:creationId xmlns:p14="http://schemas.microsoft.com/office/powerpoint/2010/main" val="42950265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56126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b="1" dirty="0">
                <a:solidFill>
                  <a:srgbClr val="E46102"/>
                </a:solidFill>
              </a:rPr>
              <a:t>Algorithmic Approaches</a:t>
            </a:r>
            <a:endParaRPr sz="4000" b="1" dirty="0">
              <a:solidFill>
                <a:srgbClr val="E46102"/>
              </a:solidFill>
            </a:endParaRPr>
          </a:p>
        </p:txBody>
      </p:sp>
      <p:sp>
        <p:nvSpPr>
          <p:cNvPr id="96" name="Google Shape;96;p14"/>
          <p:cNvSpPr txBox="1"/>
          <p:nvPr/>
        </p:nvSpPr>
        <p:spPr>
          <a:xfrm>
            <a:off x="717173" y="1566397"/>
            <a:ext cx="10660981" cy="4594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457200" indent="-457200" algn="just" defTabSz="9144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3200" dirty="0">
                <a:latin typeface="Calibri"/>
                <a:ea typeface="ＭＳ Ｐゴシック" charset="0"/>
              </a:rPr>
              <a:t>Self-Training</a:t>
            </a:r>
          </a:p>
          <a:p>
            <a:pPr marL="457200" indent="-457200" algn="just" defTabSz="9144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3200" dirty="0">
                <a:latin typeface="Calibri"/>
                <a:ea typeface="ＭＳ Ｐゴシック" charset="0"/>
              </a:rPr>
              <a:t>Co-Training </a:t>
            </a:r>
          </a:p>
          <a:p>
            <a:pPr marL="457200" indent="-457200" algn="just" defTabSz="9144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3200" b="1" dirty="0">
                <a:latin typeface="Calibri"/>
                <a:ea typeface="ＭＳ Ｐゴシック" charset="0"/>
              </a:rPr>
              <a:t>Gaussian Mixture Model (GMM)</a:t>
            </a:r>
          </a:p>
          <a:p>
            <a:pPr marL="457200" indent="-457200" algn="just" defTabSz="9144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3200" dirty="0">
                <a:latin typeface="Calibri"/>
                <a:ea typeface="ＭＳ Ｐゴシック" charset="0"/>
              </a:rPr>
              <a:t>Other: Graph-based methods, Semi-Supervised SVM</a:t>
            </a:r>
          </a:p>
        </p:txBody>
      </p:sp>
    </p:spTree>
    <p:extLst>
      <p:ext uri="{BB962C8B-B14F-4D97-AF65-F5344CB8AC3E}">
        <p14:creationId xmlns:p14="http://schemas.microsoft.com/office/powerpoint/2010/main" val="299688261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56126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b="1" dirty="0">
                <a:solidFill>
                  <a:srgbClr val="E46102"/>
                </a:solidFill>
              </a:rPr>
              <a:t>Modeling Data using Distributions</a:t>
            </a:r>
          </a:p>
        </p:txBody>
      </p:sp>
      <p:sp>
        <p:nvSpPr>
          <p:cNvPr id="96" name="Google Shape;96;p14"/>
          <p:cNvSpPr txBox="1"/>
          <p:nvPr/>
        </p:nvSpPr>
        <p:spPr>
          <a:xfrm>
            <a:off x="717173" y="1566397"/>
            <a:ext cx="10816890" cy="4594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In mixture models, we </a:t>
            </a:r>
            <a:r>
              <a:rPr lang="en-US" u="sng" dirty="0"/>
              <a:t>assume</a:t>
            </a:r>
            <a:r>
              <a:rPr lang="en-US" dirty="0"/>
              <a:t> that we have a set of </a:t>
            </a:r>
            <a:r>
              <a:rPr lang="en-US" b="1" dirty="0"/>
              <a:t>hidden</a:t>
            </a:r>
            <a:r>
              <a:rPr lang="en-US" dirty="0"/>
              <a:t> mixture components {1,…,K} which generated the data.</a:t>
            </a:r>
          </a:p>
          <a:p>
            <a:pPr marL="457200" indent="-457200" algn="just" defTabSz="9144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endParaRPr lang="en-US" sz="3200" dirty="0">
              <a:latin typeface="Calibri"/>
              <a:ea typeface="ＭＳ Ｐゴシック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597F03-4D99-8B41-9CDA-2D73CA53C9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9662" y="1566397"/>
            <a:ext cx="6096001" cy="3069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9045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56126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b="1" dirty="0">
                <a:solidFill>
                  <a:srgbClr val="E46102"/>
                </a:solidFill>
              </a:rPr>
              <a:t>Generative story of GMM</a:t>
            </a:r>
            <a:endParaRPr sz="4000" b="1" dirty="0">
              <a:solidFill>
                <a:srgbClr val="E46102"/>
              </a:solidFill>
            </a:endParaRPr>
          </a:p>
        </p:txBody>
      </p:sp>
      <p:sp>
        <p:nvSpPr>
          <p:cNvPr id="96" name="Google Shape;96;p14"/>
          <p:cNvSpPr txBox="1"/>
          <p:nvPr/>
        </p:nvSpPr>
        <p:spPr>
          <a:xfrm>
            <a:off x="405355" y="1203702"/>
            <a:ext cx="11225382" cy="49573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342900" indent="-342900" algn="just" defTabSz="91440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/>
            </a:pPr>
            <a:r>
              <a:rPr lang="en-US" sz="2800" dirty="0"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Idea: Fit data with a combination of Gaussian distributions</a:t>
            </a:r>
          </a:p>
          <a:p>
            <a:pPr marL="342900" indent="-342900" algn="just" defTabSz="91440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Specifically, we assume that the data that we observed has been generated by repeating the following two steps:</a:t>
            </a:r>
          </a:p>
          <a:p>
            <a:pPr marL="457200" indent="-457200" algn="just" defTabSz="914400" fontAlgn="base"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defRPr/>
            </a:pPr>
            <a:r>
              <a:rPr lang="en-US" dirty="0"/>
              <a:t>pick a mixture component</a:t>
            </a:r>
          </a:p>
          <a:p>
            <a:pPr algn="just" defTabSz="914400" fontAlgn="base">
              <a:spcBef>
                <a:spcPct val="20000"/>
              </a:spcBef>
              <a:spcAft>
                <a:spcPct val="0"/>
              </a:spcAft>
              <a:defRPr/>
            </a:pPr>
            <a:r>
              <a:rPr lang="en-US" dirty="0"/>
              <a:t>	y ∼ p(y) = Multinomial(</a:t>
            </a:r>
            <a:r>
              <a:rPr lang="el-GR" dirty="0"/>
              <a:t>π)</a:t>
            </a:r>
          </a:p>
          <a:p>
            <a:pPr algn="just" defTabSz="914400" fontAlgn="base">
              <a:spcBef>
                <a:spcPct val="20000"/>
              </a:spcBef>
              <a:spcAft>
                <a:spcPct val="0"/>
              </a:spcAft>
              <a:defRPr/>
            </a:pPr>
            <a:r>
              <a:rPr lang="en-US" dirty="0"/>
              <a:t>2. generated x based on the selected mixture component:</a:t>
            </a:r>
          </a:p>
          <a:p>
            <a:pPr algn="just" defTabSz="914400" fontAlgn="base">
              <a:spcBef>
                <a:spcPct val="20000"/>
              </a:spcBef>
              <a:spcAft>
                <a:spcPct val="0"/>
              </a:spcAft>
              <a:defRPr/>
            </a:pPr>
            <a:r>
              <a:rPr lang="en-US" dirty="0"/>
              <a:t>	x ∼ p(x| y = k) = 𝒩(x; </a:t>
            </a:r>
            <a:r>
              <a:rPr lang="el-GR" dirty="0"/>
              <a:t>μ</a:t>
            </a:r>
            <a:r>
              <a:rPr lang="en-US" baseline="-25000" dirty="0"/>
              <a:t>k</a:t>
            </a:r>
            <a:r>
              <a:rPr lang="en-US" dirty="0"/>
              <a:t>, </a:t>
            </a:r>
            <a:r>
              <a:rPr lang="el-GR" dirty="0"/>
              <a:t>σ</a:t>
            </a:r>
            <a:r>
              <a:rPr lang="en-US" baseline="-25000" dirty="0"/>
              <a:t>k</a:t>
            </a:r>
            <a:r>
              <a:rPr lang="en-US" dirty="0"/>
              <a:t>)</a:t>
            </a:r>
          </a:p>
          <a:p>
            <a:pPr algn="just" defTabSz="914400" fontAlgn="base">
              <a:spcBef>
                <a:spcPct val="20000"/>
              </a:spcBef>
              <a:spcAft>
                <a:spcPct val="0"/>
              </a:spcAft>
              <a:defRPr/>
            </a:pPr>
            <a:r>
              <a:rPr lang="en-US" dirty="0"/>
              <a:t>   to give the joint distribution:</a:t>
            </a:r>
          </a:p>
          <a:p>
            <a:pPr algn="just" defTabSz="914400" fontAlgn="base">
              <a:spcBef>
                <a:spcPct val="20000"/>
              </a:spcBef>
              <a:spcAft>
                <a:spcPct val="0"/>
              </a:spcAft>
              <a:defRPr/>
            </a:pPr>
            <a:r>
              <a:rPr lang="en-US" dirty="0"/>
              <a:t>	p(x, y) = p(y) p(x| y)</a:t>
            </a:r>
          </a:p>
          <a:p>
            <a:pPr algn="just" defTabSz="914400" fontAlgn="base">
              <a:spcBef>
                <a:spcPct val="20000"/>
              </a:spcBef>
              <a:spcAft>
                <a:spcPct val="0"/>
              </a:spcAft>
              <a:defRPr/>
            </a:pPr>
            <a:endParaRPr lang="en-US" dirty="0"/>
          </a:p>
          <a:p>
            <a:pPr algn="just" defTabSz="914400" fontAlgn="base">
              <a:spcBef>
                <a:spcPct val="20000"/>
              </a:spcBef>
              <a:spcAft>
                <a:spcPct val="0"/>
              </a:spcAft>
              <a:defRPr/>
            </a:pPr>
            <a:endParaRPr lang="en-US" dirty="0"/>
          </a:p>
          <a:p>
            <a:pPr algn="just" defTabSz="914400" fontAlgn="base">
              <a:spcBef>
                <a:spcPct val="20000"/>
              </a:spcBef>
              <a:spcAft>
                <a:spcPct val="0"/>
              </a:spcAft>
              <a:defRPr/>
            </a:pPr>
            <a:endParaRPr lang="en-US" dirty="0"/>
          </a:p>
          <a:p>
            <a:pPr algn="just" defTabSz="914400" fontAlgn="base">
              <a:spcBef>
                <a:spcPct val="20000"/>
              </a:spcBef>
              <a:spcAft>
                <a:spcPct val="0"/>
              </a:spcAft>
              <a:defRPr/>
            </a:pPr>
            <a:r>
              <a:rPr lang="en-US" dirty="0"/>
              <a:t>	</a:t>
            </a:r>
          </a:p>
          <a:p>
            <a:pPr marL="952485" lvl="1" indent="-342900" algn="just" defTabSz="91440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/>
            </a:pP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 algn="just" defTabSz="91440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/>
            </a:pPr>
            <a:endParaRPr lang="en-US" sz="2800" dirty="0">
              <a:latin typeface="Calibri" panose="020F0502020204030204" pitchFamily="34" charset="0"/>
              <a:ea typeface="ＭＳ Ｐゴシック" charset="0"/>
              <a:cs typeface="Calibri" panose="020F0502020204030204" pitchFamily="34" charset="0"/>
            </a:endParaRPr>
          </a:p>
          <a:p>
            <a:pPr marL="342900" indent="-342900" algn="just" defTabSz="91440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/>
            </a:pPr>
            <a:endParaRPr lang="en-US" sz="2800" dirty="0">
              <a:latin typeface="Calibri" panose="020F0502020204030204" pitchFamily="34" charset="0"/>
              <a:ea typeface="ＭＳ Ｐゴシック" charset="0"/>
              <a:cs typeface="Calibri" panose="020F050202020403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794ECCE-A105-CE43-B24F-822D1DD7246E}"/>
              </a:ext>
            </a:extLst>
          </p:cNvPr>
          <p:cNvSpPr/>
          <p:nvPr/>
        </p:nvSpPr>
        <p:spPr>
          <a:xfrm>
            <a:off x="5261812" y="2972531"/>
            <a:ext cx="3834062" cy="709863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sz="2000" dirty="0"/>
              <a:t>mixing proportions: a vector of</a:t>
            </a:r>
          </a:p>
          <a:p>
            <a:pPr algn="ctr"/>
            <a:r>
              <a:rPr lang="en-US" sz="2000" dirty="0"/>
              <a:t>probabilities that sum to 1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78A7A35-CC02-1E47-A4AC-B76A0BB58F62}"/>
              </a:ext>
            </a:extLst>
          </p:cNvPr>
          <p:cNvCxnSpPr/>
          <p:nvPr/>
        </p:nvCxnSpPr>
        <p:spPr>
          <a:xfrm flipH="1">
            <a:off x="4828674" y="3327463"/>
            <a:ext cx="417094" cy="101537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502104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56126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b="1" dirty="0">
                <a:solidFill>
                  <a:srgbClr val="E46102"/>
                </a:solidFill>
              </a:rPr>
              <a:t>GMM</a:t>
            </a:r>
            <a:endParaRPr sz="4000" b="1" dirty="0">
              <a:solidFill>
                <a:srgbClr val="E46102"/>
              </a:solidFill>
            </a:endParaRPr>
          </a:p>
        </p:txBody>
      </p:sp>
      <p:sp>
        <p:nvSpPr>
          <p:cNvPr id="96" name="Google Shape;96;p14"/>
          <p:cNvSpPr txBox="1"/>
          <p:nvPr/>
        </p:nvSpPr>
        <p:spPr>
          <a:xfrm>
            <a:off x="405355" y="1203702"/>
            <a:ext cx="11401634" cy="49573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dirty="0"/>
              <a:t>We can compute the probability density function p(x) over by summing out y:</a:t>
            </a:r>
          </a:p>
          <a:p>
            <a:pPr marL="342900" indent="-342900" algn="just" defTabSz="91440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/>
            </a:pPr>
            <a:endParaRPr lang="en-US" sz="3200" dirty="0">
              <a:latin typeface="Calibri"/>
              <a:ea typeface="ＭＳ Ｐゴシック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C5D5765-ADAE-B548-980D-3B92C95AE2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16"/>
          <a:stretch/>
        </p:blipFill>
        <p:spPr>
          <a:xfrm>
            <a:off x="1072565" y="1798971"/>
            <a:ext cx="10067213" cy="447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5250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56126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b="1" dirty="0">
                <a:solidFill>
                  <a:srgbClr val="E46102"/>
                </a:solidFill>
              </a:rPr>
              <a:t>GMM</a:t>
            </a:r>
            <a:endParaRPr sz="4000" b="1" dirty="0">
              <a:solidFill>
                <a:srgbClr val="E46102"/>
              </a:solidFill>
            </a:endParaRPr>
          </a:p>
        </p:txBody>
      </p:sp>
      <p:sp>
        <p:nvSpPr>
          <p:cNvPr id="96" name="Google Shape;96;p14"/>
          <p:cNvSpPr txBox="1"/>
          <p:nvPr/>
        </p:nvSpPr>
        <p:spPr>
          <a:xfrm>
            <a:off x="405355" y="1203702"/>
            <a:ext cx="11401634" cy="49573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dirty="0"/>
              <a:t>Why do we care to learn these parameters</a:t>
            </a:r>
          </a:p>
          <a:p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Think of each mixture component as a class.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unlabeled data tells us how instances from all classes, mixed together, are distributed.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If we know how the instances from each class are distributed, then we can decompose the mixture into individual classes.</a:t>
            </a:r>
          </a:p>
          <a:p>
            <a:pPr marL="342900" indent="-342900" algn="just" defTabSz="91440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/>
            </a:pPr>
            <a:endParaRPr lang="en-US" sz="3200" dirty="0">
              <a:latin typeface="Calibri"/>
              <a:ea typeface="ＭＳ Ｐゴシック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C5D5765-ADAE-B548-980D-3B92C95AE2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909" t="90021" r="45077" b="-787"/>
          <a:stretch/>
        </p:blipFill>
        <p:spPr>
          <a:xfrm>
            <a:off x="6352673" y="1347536"/>
            <a:ext cx="1363579" cy="481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59330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56126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b="1" dirty="0">
                <a:solidFill>
                  <a:srgbClr val="E46102"/>
                </a:solidFill>
              </a:rPr>
              <a:t>GMM: Supervised/Semi-Supervised</a:t>
            </a:r>
            <a:endParaRPr sz="4000" b="1" dirty="0">
              <a:solidFill>
                <a:srgbClr val="E46102"/>
              </a:solidFill>
            </a:endParaRPr>
          </a:p>
        </p:txBody>
      </p:sp>
      <p:sp>
        <p:nvSpPr>
          <p:cNvPr id="96" name="Google Shape;96;p14"/>
          <p:cNvSpPr txBox="1"/>
          <p:nvPr/>
        </p:nvSpPr>
        <p:spPr>
          <a:xfrm>
            <a:off x="405355" y="1203702"/>
            <a:ext cx="11401634" cy="49573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dirty="0"/>
              <a:t>Given labeled data, assume each class has a Gaussian distribution …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57D42DE-872C-4048-9FFC-4C85A82091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8021" y="1914608"/>
            <a:ext cx="4246479" cy="4246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34153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56126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b="1" dirty="0">
                <a:solidFill>
                  <a:srgbClr val="E46102"/>
                </a:solidFill>
              </a:rPr>
              <a:t>GMM: Supervised/Semi-Supervised</a:t>
            </a:r>
            <a:endParaRPr sz="4000" b="1" dirty="0">
              <a:solidFill>
                <a:srgbClr val="E46102"/>
              </a:solidFill>
            </a:endParaRPr>
          </a:p>
        </p:txBody>
      </p:sp>
      <p:sp>
        <p:nvSpPr>
          <p:cNvPr id="96" name="Google Shape;96;p14"/>
          <p:cNvSpPr txBox="1"/>
          <p:nvPr/>
        </p:nvSpPr>
        <p:spPr>
          <a:xfrm>
            <a:off x="405355" y="1203702"/>
            <a:ext cx="11401634" cy="49573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Given labeled data, assume each class has a Gaussian distribution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most likely model and its decision boundary …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64CC4DD-FC65-5547-914F-F9DDA172EF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0492" y="2472827"/>
            <a:ext cx="3570618" cy="35706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7978270-3C4F-4640-A806-521E1FE8E0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4565" y="2488732"/>
            <a:ext cx="3672355" cy="3672355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32B37C1-B894-8B45-828E-63B325E18C4C}"/>
              </a:ext>
            </a:extLst>
          </p:cNvPr>
          <p:cNvCxnSpPr/>
          <p:nvPr/>
        </p:nvCxnSpPr>
        <p:spPr>
          <a:xfrm>
            <a:off x="5855368" y="4121211"/>
            <a:ext cx="1010653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234457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56126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b="1" dirty="0">
                <a:solidFill>
                  <a:srgbClr val="E46102"/>
                </a:solidFill>
              </a:rPr>
              <a:t>GMM: Supervised/Semi-Supervised</a:t>
            </a:r>
            <a:endParaRPr sz="4000" b="1" dirty="0">
              <a:solidFill>
                <a:srgbClr val="E46102"/>
              </a:solidFill>
            </a:endParaRPr>
          </a:p>
        </p:txBody>
      </p:sp>
      <p:sp>
        <p:nvSpPr>
          <p:cNvPr id="96" name="Google Shape;96;p14"/>
          <p:cNvSpPr txBox="1"/>
          <p:nvPr/>
        </p:nvSpPr>
        <p:spPr>
          <a:xfrm>
            <a:off x="405355" y="1203702"/>
            <a:ext cx="11401634" cy="49573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Given labeled data, assume each class has a Gaussian distribution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most likely model and its decision boundary …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Add unlabeled data..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64CC4DD-FC65-5547-914F-F9DDA172EF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939" y="3682394"/>
            <a:ext cx="2532307" cy="2532307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32B37C1-B894-8B45-828E-63B325E18C4C}"/>
              </a:ext>
            </a:extLst>
          </p:cNvPr>
          <p:cNvCxnSpPr/>
          <p:nvPr/>
        </p:nvCxnSpPr>
        <p:spPr>
          <a:xfrm>
            <a:off x="4235115" y="4948547"/>
            <a:ext cx="1010653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812DDCA0-3854-DC4E-A00F-4ED497FC5C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0805" y="3907147"/>
            <a:ext cx="2082800" cy="208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89418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56126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b="1" dirty="0">
                <a:solidFill>
                  <a:srgbClr val="E46102"/>
                </a:solidFill>
              </a:rPr>
              <a:t>GMM: Supervised/Semi-Supervised</a:t>
            </a:r>
            <a:endParaRPr sz="4000" b="1" dirty="0">
              <a:solidFill>
                <a:srgbClr val="E46102"/>
              </a:solidFill>
            </a:endParaRPr>
          </a:p>
        </p:txBody>
      </p:sp>
      <p:sp>
        <p:nvSpPr>
          <p:cNvPr id="96" name="Google Shape;96;p14"/>
          <p:cNvSpPr txBox="1"/>
          <p:nvPr/>
        </p:nvSpPr>
        <p:spPr>
          <a:xfrm>
            <a:off x="405355" y="1203702"/>
            <a:ext cx="11401634" cy="49573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Given labeled data, assume each class has a Gaussian distribution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most likely model and its decision boundary …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Add unlabeled data..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With unlabeled data, the most likely model and decision boundary changed.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64CC4DD-FC65-5547-914F-F9DDA172EF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267" y="3554058"/>
            <a:ext cx="2532307" cy="2532307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32B37C1-B894-8B45-828E-63B325E18C4C}"/>
              </a:ext>
            </a:extLst>
          </p:cNvPr>
          <p:cNvCxnSpPr>
            <a:cxnSpLocks/>
          </p:cNvCxnSpPr>
          <p:nvPr/>
        </p:nvCxnSpPr>
        <p:spPr>
          <a:xfrm>
            <a:off x="3873028" y="4820211"/>
            <a:ext cx="1010653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812DDCA0-3854-DC4E-A00F-4ED497FC5C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9135" y="3680009"/>
            <a:ext cx="2280405" cy="2280405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8165A05-57F5-7540-B52C-8341E5AE8737}"/>
              </a:ext>
            </a:extLst>
          </p:cNvPr>
          <p:cNvCxnSpPr>
            <a:cxnSpLocks/>
          </p:cNvCxnSpPr>
          <p:nvPr/>
        </p:nvCxnSpPr>
        <p:spPr>
          <a:xfrm>
            <a:off x="7614995" y="4820211"/>
            <a:ext cx="1010653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09F438E7-4BFC-4A4D-9FB5-04070C62BE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51103" y="3666435"/>
            <a:ext cx="2280405" cy="2307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1285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56126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b="1" dirty="0">
                <a:solidFill>
                  <a:srgbClr val="E46102"/>
                </a:solidFill>
              </a:rPr>
              <a:t>ISSUES </a:t>
            </a:r>
            <a:endParaRPr sz="4000" b="1" dirty="0">
              <a:solidFill>
                <a:srgbClr val="E46102"/>
              </a:solidFill>
            </a:endParaRPr>
          </a:p>
        </p:txBody>
      </p:sp>
      <p:sp>
        <p:nvSpPr>
          <p:cNvPr id="96" name="Google Shape;96;p14"/>
          <p:cNvSpPr txBox="1"/>
          <p:nvPr/>
        </p:nvSpPr>
        <p:spPr>
          <a:xfrm>
            <a:off x="717173" y="1566397"/>
            <a:ext cx="10660981" cy="4594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b="1" dirty="0"/>
              <a:t>Labeling data can be time-consuming.</a:t>
            </a:r>
            <a:r>
              <a:rPr lang="en-US" dirty="0"/>
              <a:t> </a:t>
            </a:r>
          </a:p>
          <a:p>
            <a:r>
              <a:rPr lang="en-US" dirty="0"/>
              <a:t>	1,000,000 dog to be fed to a classification algorithm</a:t>
            </a:r>
          </a:p>
          <a:p>
            <a:r>
              <a:rPr lang="en-US" dirty="0"/>
              <a:t>	Goal: Predicting “Boston Terrier”</a:t>
            </a:r>
          </a:p>
          <a:p>
            <a:endParaRPr lang="en-US" dirty="0"/>
          </a:p>
          <a:p>
            <a:r>
              <a:rPr lang="en-US" dirty="0"/>
              <a:t>What would be the first task to prepare this large dataset for a supervised classification task?</a:t>
            </a:r>
          </a:p>
          <a:p>
            <a:endParaRPr lang="en-US" dirty="0"/>
          </a:p>
          <a:p>
            <a:r>
              <a:rPr lang="en-US" dirty="0"/>
              <a:t>-&gt; a human to look at each image, determine if Boston Terrier is present. </a:t>
            </a:r>
          </a:p>
          <a:p>
            <a:endParaRPr lang="en-US" dirty="0"/>
          </a:p>
          <a:p>
            <a:r>
              <a:rPr lang="en-US" b="1" dirty="0"/>
              <a:t>Labeling data can be expensive. </a:t>
            </a:r>
          </a:p>
          <a:p>
            <a:r>
              <a:rPr lang="en-US" b="1" dirty="0"/>
              <a:t>	</a:t>
            </a:r>
            <a:r>
              <a:rPr lang="en-US" dirty="0"/>
              <a:t>painstakingly scour 1,000,000 dog pictures -&gt; $$$$</a:t>
            </a:r>
          </a:p>
          <a:p>
            <a:pPr marL="342900" indent="-342900" algn="just" defTabSz="91440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/>
            </a:pPr>
            <a:endParaRPr lang="en-US" sz="3200" dirty="0">
              <a:latin typeface="Calibri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37046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56126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b="1" dirty="0">
                <a:solidFill>
                  <a:srgbClr val="E46102"/>
                </a:solidFill>
              </a:rPr>
              <a:t>GMM: Supervised/Semi-Supervised</a:t>
            </a:r>
            <a:endParaRPr sz="4000" b="1" dirty="0">
              <a:solidFill>
                <a:srgbClr val="E46102"/>
              </a:solidFill>
            </a:endParaRPr>
          </a:p>
        </p:txBody>
      </p:sp>
      <p:sp>
        <p:nvSpPr>
          <p:cNvPr id="96" name="Google Shape;96;p14"/>
          <p:cNvSpPr txBox="1"/>
          <p:nvPr/>
        </p:nvSpPr>
        <p:spPr>
          <a:xfrm>
            <a:off x="405355" y="1203702"/>
            <a:ext cx="11401634" cy="49573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Decision boundaries are different because they maximize different quantities.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0AF24E-9A2F-1840-9575-6488CF0FC5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1537" y="2505577"/>
            <a:ext cx="5958974" cy="3327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39854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56126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b="1" dirty="0">
                <a:solidFill>
                  <a:srgbClr val="E46102"/>
                </a:solidFill>
              </a:rPr>
              <a:t>GMM: Finding the Parameters</a:t>
            </a:r>
            <a:endParaRPr sz="4000" b="1" dirty="0">
              <a:solidFill>
                <a:srgbClr val="E46102"/>
              </a:solidFill>
            </a:endParaRPr>
          </a:p>
        </p:txBody>
      </p:sp>
      <p:sp>
        <p:nvSpPr>
          <p:cNvPr id="96" name="Google Shape;96;p14"/>
          <p:cNvSpPr txBox="1"/>
          <p:nvPr/>
        </p:nvSpPr>
        <p:spPr>
          <a:xfrm>
            <a:off x="395183" y="1396207"/>
            <a:ext cx="11401634" cy="49573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If we have labeled data, then it’s just a matter of finding the maximum likelihood estimate of the parameters.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With unlabeled data, we are left with marginal probability in the data likelihood. i.e., the probability of generating x from any of the classes (because we do not know which class the instances belong to).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/>
          </a:p>
          <a:p>
            <a:endParaRPr lang="en-US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Using EM</a:t>
            </a:r>
          </a:p>
          <a:p>
            <a:pPr marL="952485" lvl="1" indent="-3429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59706181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56126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b="1" dirty="0">
                <a:solidFill>
                  <a:srgbClr val="E46102"/>
                </a:solidFill>
              </a:rPr>
              <a:t>Expectation Maximization (EM)</a:t>
            </a:r>
            <a:endParaRPr sz="4000" b="1" dirty="0">
              <a:solidFill>
                <a:srgbClr val="E46102"/>
              </a:solidFill>
            </a:endParaRPr>
          </a:p>
        </p:txBody>
      </p:sp>
      <p:sp>
        <p:nvSpPr>
          <p:cNvPr id="96" name="Google Shape;96;p14"/>
          <p:cNvSpPr txBox="1"/>
          <p:nvPr/>
        </p:nvSpPr>
        <p:spPr>
          <a:xfrm>
            <a:off x="395183" y="1348081"/>
            <a:ext cx="11401634" cy="49573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Start with some initial parameter setting.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Repeat (as long as desired):</a:t>
            </a:r>
          </a:p>
          <a:p>
            <a:pPr marL="952485" lvl="1" indent="-342900">
              <a:buFont typeface="Arial" panose="020B0604020202020204" pitchFamily="34" charset="0"/>
              <a:buChar char="•"/>
            </a:pP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Expectation (E)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step: Complete the data by assigning “values” to the missing items.</a:t>
            </a:r>
          </a:p>
          <a:p>
            <a:pPr marL="952485" lvl="1" indent="-342900">
              <a:buFont typeface="Arial" panose="020B0604020202020204" pitchFamily="34" charset="0"/>
              <a:buChar char="•"/>
            </a:pP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Maximization (M) 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step: Compute the maximum likelihood parameter setting based on the completed data.</a:t>
            </a:r>
          </a:p>
        </p:txBody>
      </p:sp>
    </p:spTree>
    <p:extLst>
      <p:ext uri="{BB962C8B-B14F-4D97-AF65-F5344CB8AC3E}">
        <p14:creationId xmlns:p14="http://schemas.microsoft.com/office/powerpoint/2010/main" val="330954220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56126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b="1" dirty="0">
                <a:solidFill>
                  <a:srgbClr val="E46102"/>
                </a:solidFill>
              </a:rPr>
              <a:t>A Simple Algorithm: K-means clustering</a:t>
            </a:r>
            <a:endParaRPr sz="4000" b="1" dirty="0">
              <a:solidFill>
                <a:srgbClr val="E46102"/>
              </a:solidFill>
            </a:endParaRPr>
          </a:p>
        </p:txBody>
      </p:sp>
      <p:sp>
        <p:nvSpPr>
          <p:cNvPr id="96" name="Google Shape;96;p14"/>
          <p:cNvSpPr txBox="1"/>
          <p:nvPr/>
        </p:nvSpPr>
        <p:spPr>
          <a:xfrm>
            <a:off x="395183" y="1251829"/>
            <a:ext cx="11401634" cy="49573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Objective: Cluster n instances into K distinct classes.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Preliminaries:</a:t>
            </a:r>
          </a:p>
          <a:p>
            <a:pPr marL="952485" lvl="1" indent="-342900"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Step 1: Pick the desired number of clusters, K.</a:t>
            </a:r>
          </a:p>
          <a:p>
            <a:pPr marL="952485" lvl="1" indent="-342900"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Step 2: Assume a parametric distribution for each class (e.g. Normal).</a:t>
            </a:r>
          </a:p>
          <a:p>
            <a:pPr marL="952485" lvl="1" indent="-342900"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Step 3: Randomly estimate the parameters of the K distributions.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Iterate, until convergence:</a:t>
            </a:r>
          </a:p>
          <a:p>
            <a:pPr marL="952485" lvl="1" indent="-342900"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Step 4: Assign instances to the </a:t>
            </a: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most likely 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classes based on the current parametric distributions. &lt;</a:t>
            </a:r>
            <a:r>
              <a:rPr lang="en-US" sz="2800" dirty="0">
                <a:solidFill>
                  <a:srgbClr val="E4610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Expectation Step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&gt;</a:t>
            </a:r>
          </a:p>
          <a:p>
            <a:pPr marL="952485" lvl="1" indent="-342900"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Step 5: Estimate the parametric distribution of each class based on the latest assignment. &lt;</a:t>
            </a:r>
            <a:r>
              <a:rPr lang="en-US" sz="2800" dirty="0">
                <a:solidFill>
                  <a:srgbClr val="E4610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Maximization step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&gt;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EB8DF226-7C2D-F148-BA73-C04F1D73A140}"/>
              </a:ext>
            </a:extLst>
          </p:cNvPr>
          <p:cNvSpPr/>
          <p:nvPr/>
        </p:nvSpPr>
        <p:spPr>
          <a:xfrm>
            <a:off x="1026695" y="4555958"/>
            <a:ext cx="10770122" cy="1973179"/>
          </a:xfrm>
          <a:prstGeom prst="round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21985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56126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b="1" dirty="0">
                <a:solidFill>
                  <a:srgbClr val="E46102"/>
                </a:solidFill>
              </a:rPr>
              <a:t>Assumptions of GMM</a:t>
            </a:r>
            <a:endParaRPr sz="4000" b="1" dirty="0">
              <a:solidFill>
                <a:srgbClr val="E46102"/>
              </a:solidFill>
            </a:endParaRPr>
          </a:p>
        </p:txBody>
      </p:sp>
      <p:sp>
        <p:nvSpPr>
          <p:cNvPr id="96" name="Google Shape;96;p14"/>
          <p:cNvSpPr txBox="1"/>
          <p:nvPr/>
        </p:nvSpPr>
        <p:spPr>
          <a:xfrm>
            <a:off x="395183" y="1251829"/>
            <a:ext cx="11401634" cy="49573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The assumption is that data comes from the mixture, where the number of components, prior p(y) and conditional probability p(</a:t>
            </a:r>
            <a:r>
              <a:rPr lang="en-US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x|y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) are all correct.</a:t>
            </a:r>
          </a:p>
        </p:txBody>
      </p:sp>
    </p:spTree>
    <p:extLst>
      <p:ext uri="{BB962C8B-B14F-4D97-AF65-F5344CB8AC3E}">
        <p14:creationId xmlns:p14="http://schemas.microsoft.com/office/powerpoint/2010/main" val="11646895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56126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b="1" dirty="0">
                <a:solidFill>
                  <a:srgbClr val="E46102"/>
                </a:solidFill>
              </a:rPr>
              <a:t>Alternative: Cluster then label</a:t>
            </a:r>
            <a:endParaRPr sz="4000" b="1" dirty="0">
              <a:solidFill>
                <a:srgbClr val="E46102"/>
              </a:solidFill>
            </a:endParaRPr>
          </a:p>
        </p:txBody>
      </p:sp>
      <p:sp>
        <p:nvSpPr>
          <p:cNvPr id="96" name="Google Shape;96;p14"/>
          <p:cNvSpPr txBox="1"/>
          <p:nvPr/>
        </p:nvSpPr>
        <p:spPr>
          <a:xfrm>
            <a:off x="395183" y="1251829"/>
            <a:ext cx="11401634" cy="49573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Instead of running EM with the probabilistic generative model using the labeled data: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Run the clustering algorithm assuming all data is unlabeled.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Train a supervised learner using the labeled instances that fall into each cluster.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Use the predictor to label unlabeled instances in that cluster.</a:t>
            </a:r>
          </a:p>
        </p:txBody>
      </p:sp>
    </p:spTree>
    <p:extLst>
      <p:ext uri="{BB962C8B-B14F-4D97-AF65-F5344CB8AC3E}">
        <p14:creationId xmlns:p14="http://schemas.microsoft.com/office/powerpoint/2010/main" val="403349990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56126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b="1" dirty="0">
                <a:solidFill>
                  <a:srgbClr val="E46102"/>
                </a:solidFill>
              </a:rPr>
              <a:t>Cluster then label</a:t>
            </a:r>
            <a:endParaRPr sz="4000" b="1" dirty="0">
              <a:solidFill>
                <a:srgbClr val="E46102"/>
              </a:solidFill>
            </a:endParaRPr>
          </a:p>
        </p:txBody>
      </p:sp>
      <p:sp>
        <p:nvSpPr>
          <p:cNvPr id="96" name="Google Shape;96;p14"/>
          <p:cNvSpPr txBox="1"/>
          <p:nvPr/>
        </p:nvSpPr>
        <p:spPr>
          <a:xfrm>
            <a:off x="395183" y="1251829"/>
            <a:ext cx="11401634" cy="49573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Pros:</a:t>
            </a:r>
          </a:p>
          <a:p>
            <a:pPr marL="952485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Another simple wrapper method</a:t>
            </a:r>
          </a:p>
          <a:p>
            <a:pPr marL="952485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Do not have to assume a probabilistic mixture model.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Con:</a:t>
            </a:r>
          </a:p>
          <a:p>
            <a:pPr marL="952485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Can be difficult to analyze; labels within a cluster may disagree.</a:t>
            </a:r>
          </a:p>
        </p:txBody>
      </p:sp>
    </p:spTree>
    <p:extLst>
      <p:ext uri="{BB962C8B-B14F-4D97-AF65-F5344CB8AC3E}">
        <p14:creationId xmlns:p14="http://schemas.microsoft.com/office/powerpoint/2010/main" val="367227485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4"/>
          <p:cNvSpPr txBox="1"/>
          <p:nvPr/>
        </p:nvSpPr>
        <p:spPr>
          <a:xfrm>
            <a:off x="395183" y="1251829"/>
            <a:ext cx="11401634" cy="49573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sz="4800" b="1" dirty="0">
                <a:latin typeface="Calibri" panose="020F0502020204030204" pitchFamily="34" charset="0"/>
                <a:cs typeface="Calibri" panose="020F0502020204030204" pitchFamily="34" charset="0"/>
              </a:rPr>
              <a:t>Pop-Quiz</a:t>
            </a:r>
          </a:p>
        </p:txBody>
      </p:sp>
    </p:spTree>
    <p:extLst>
      <p:ext uri="{BB962C8B-B14F-4D97-AF65-F5344CB8AC3E}">
        <p14:creationId xmlns:p14="http://schemas.microsoft.com/office/powerpoint/2010/main" val="96887125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4"/>
          <p:cNvSpPr txBox="1"/>
          <p:nvPr/>
        </p:nvSpPr>
        <p:spPr>
          <a:xfrm>
            <a:off x="980388" y="1460956"/>
            <a:ext cx="10138528" cy="41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lvl="1" algn="ctr"/>
            <a:r>
              <a:rPr lang="en-US" dirty="0"/>
              <a:t>Attributions</a:t>
            </a:r>
          </a:p>
          <a:p>
            <a:pPr lvl="1"/>
            <a:r>
              <a:rPr lang="en-US" dirty="0"/>
              <a:t>Some of these slides are based on material </a:t>
            </a:r>
            <a:r>
              <a:rPr lang="en-US" dirty="0" err="1"/>
              <a:t>towardsdatascience.com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Coding exercise is from Kaggle.com (it’s best place to practice!)</a:t>
            </a:r>
          </a:p>
        </p:txBody>
      </p:sp>
    </p:spTree>
    <p:extLst>
      <p:ext uri="{BB962C8B-B14F-4D97-AF65-F5344CB8AC3E}">
        <p14:creationId xmlns:p14="http://schemas.microsoft.com/office/powerpoint/2010/main" val="1772898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56126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b="1" dirty="0">
                <a:solidFill>
                  <a:srgbClr val="E46102"/>
                </a:solidFill>
              </a:rPr>
              <a:t>Motivation</a:t>
            </a:r>
            <a:endParaRPr sz="4000" b="1" dirty="0">
              <a:solidFill>
                <a:srgbClr val="E46102"/>
              </a:solidFill>
            </a:endParaRPr>
          </a:p>
        </p:txBody>
      </p:sp>
      <p:sp>
        <p:nvSpPr>
          <p:cNvPr id="96" name="Google Shape;96;p14"/>
          <p:cNvSpPr txBox="1"/>
          <p:nvPr/>
        </p:nvSpPr>
        <p:spPr>
          <a:xfrm>
            <a:off x="717173" y="1566397"/>
            <a:ext cx="10660981" cy="4594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342900" indent="-342900" algn="just" defTabSz="91440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/>
            </a:pPr>
            <a:r>
              <a:rPr lang="en-US" dirty="0"/>
              <a:t>With Limited time and money to label </a:t>
            </a:r>
            <a:r>
              <a:rPr lang="en-US" i="1" dirty="0"/>
              <a:t>some</a:t>
            </a:r>
            <a:r>
              <a:rPr lang="en-US" dirty="0"/>
              <a:t> of a large data se</a:t>
            </a:r>
          </a:p>
          <a:p>
            <a:pPr marL="342900" indent="-342900" algn="just" defTabSz="91440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/>
            </a:pPr>
            <a:r>
              <a:rPr lang="en-US" dirty="0"/>
              <a:t>Can we </a:t>
            </a:r>
            <a:r>
              <a:rPr lang="en-US" i="1" u="sng" dirty="0"/>
              <a:t>Leave</a:t>
            </a:r>
            <a:r>
              <a:rPr lang="en-US" dirty="0"/>
              <a:t> the rest unlabeled? </a:t>
            </a:r>
          </a:p>
          <a:p>
            <a:pPr marL="342900" indent="-342900" algn="just" defTabSz="91440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/>
            </a:pPr>
            <a:endParaRPr lang="en-US" dirty="0"/>
          </a:p>
          <a:p>
            <a:pPr marL="342900" indent="-342900" algn="just" defTabSz="91440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/>
            </a:pPr>
            <a:r>
              <a:rPr lang="en-US" dirty="0"/>
              <a:t>Can this unlabeled data somehow be used in a classification algorithm?</a:t>
            </a:r>
            <a:endParaRPr lang="en-US" sz="3200" dirty="0">
              <a:latin typeface="Calibri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45905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56126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b="1" dirty="0">
                <a:solidFill>
                  <a:srgbClr val="E46102"/>
                </a:solidFill>
              </a:rPr>
              <a:t>Semi-Supervised Learning (SSL)</a:t>
            </a:r>
            <a:endParaRPr sz="4000" b="1" dirty="0">
              <a:solidFill>
                <a:srgbClr val="E46102"/>
              </a:solidFill>
            </a:endParaRPr>
          </a:p>
        </p:txBody>
      </p:sp>
      <p:sp>
        <p:nvSpPr>
          <p:cNvPr id="96" name="Google Shape;96;p14"/>
          <p:cNvSpPr txBox="1"/>
          <p:nvPr/>
        </p:nvSpPr>
        <p:spPr>
          <a:xfrm>
            <a:off x="717173" y="1566397"/>
            <a:ext cx="10660981" cy="4594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342900" indent="-342900" algn="just" defTabSz="91440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/>
            </a:pPr>
            <a:r>
              <a:rPr lang="en-US" sz="2800" dirty="0"/>
              <a:t>Train a classifier on small amount of labeled data</a:t>
            </a:r>
          </a:p>
          <a:p>
            <a:pPr marL="342900" indent="-342900" algn="just" defTabSz="91440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/>
            </a:pPr>
            <a:r>
              <a:rPr lang="en-US" sz="2800" dirty="0"/>
              <a:t>Use classifier to make predictions on the unlabeled data</a:t>
            </a:r>
          </a:p>
          <a:p>
            <a:pPr marL="342900" indent="-342900" algn="just" defTabSz="91440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/>
            </a:pPr>
            <a:r>
              <a:rPr lang="en-US" sz="2800" dirty="0"/>
              <a:t>Predictions likely better than random guessing</a:t>
            </a:r>
          </a:p>
          <a:p>
            <a:pPr marL="952485" lvl="1" indent="-342900" algn="just" defTabSz="91440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/>
            </a:pPr>
            <a:r>
              <a:rPr lang="en-US" sz="2800" dirty="0"/>
              <a:t>unlabeled data predictions adopted as ‘pseudo-labels’ in subsequent iterations</a:t>
            </a:r>
          </a:p>
          <a:p>
            <a:pPr marL="952485" lvl="1" indent="-342900" algn="just" defTabSz="91440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/>
            </a:pPr>
            <a:r>
              <a:rPr lang="en-US" sz="2800" dirty="0"/>
              <a:t>this specific technique is called </a:t>
            </a:r>
            <a:r>
              <a:rPr lang="en-US" sz="2800" b="1" dirty="0"/>
              <a:t>self-training</a:t>
            </a:r>
            <a:r>
              <a:rPr lang="en-US" sz="2800" dirty="0"/>
              <a:t>.</a:t>
            </a:r>
            <a:endParaRPr lang="en-US" sz="3600" dirty="0">
              <a:latin typeface="Calibri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71056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56126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b="1" dirty="0">
                <a:solidFill>
                  <a:srgbClr val="E46102"/>
                </a:solidFill>
              </a:rPr>
              <a:t>SSL Use case</a:t>
            </a:r>
            <a:endParaRPr sz="4000" b="1" dirty="0">
              <a:solidFill>
                <a:srgbClr val="E46102"/>
              </a:solidFill>
            </a:endParaRPr>
          </a:p>
        </p:txBody>
      </p:sp>
      <p:sp>
        <p:nvSpPr>
          <p:cNvPr id="96" name="Google Shape;96;p14"/>
          <p:cNvSpPr txBox="1"/>
          <p:nvPr/>
        </p:nvSpPr>
        <p:spPr>
          <a:xfrm>
            <a:off x="717172" y="1566397"/>
            <a:ext cx="10496260" cy="4594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342900" indent="-342900" defTabSz="91440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/>
            </a:pPr>
            <a:r>
              <a:rPr lang="en-US" sz="2800" dirty="0"/>
              <a:t>Data with 100 observations</a:t>
            </a:r>
          </a:p>
          <a:p>
            <a:pPr marL="342900" indent="-342900" defTabSz="91440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/>
            </a:pPr>
            <a:r>
              <a:rPr lang="en-US" sz="2800" dirty="0"/>
              <a:t>30 are labeled (Supervised), rest are unlabeled (Unsupervised)</a:t>
            </a:r>
          </a:p>
          <a:p>
            <a:pPr marL="342900" indent="-342900" defTabSz="91440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/>
            </a:pPr>
            <a:r>
              <a:rPr lang="en-US" sz="2800" dirty="0"/>
              <a:t>What type of problem is this?</a:t>
            </a:r>
          </a:p>
          <a:p>
            <a:pPr marL="342900" indent="-342900" defTabSz="91440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/>
            </a:pPr>
            <a:endParaRPr lang="en-US" sz="2800" dirty="0"/>
          </a:p>
          <a:p>
            <a:pPr marL="342900" indent="-342900" defTabSz="91440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/>
            </a:pPr>
            <a:r>
              <a:rPr lang="en-US" sz="2800" dirty="0"/>
              <a:t>It is a classification problem</a:t>
            </a:r>
          </a:p>
          <a:p>
            <a:pPr marL="342900" indent="-342900" defTabSz="91440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/>
            </a:pPr>
            <a:r>
              <a:rPr lang="en-US" sz="2800" dirty="0"/>
              <a:t>Performance achieved by training on 30 observations lesser compared to training on 100 observations</a:t>
            </a:r>
            <a:endParaRPr lang="en-US" sz="4400" dirty="0">
              <a:latin typeface="Calibri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2752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56126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b="1" dirty="0">
                <a:solidFill>
                  <a:srgbClr val="E46102"/>
                </a:solidFill>
              </a:rPr>
              <a:t>Semi-Supervised Learning (SSL)</a:t>
            </a:r>
            <a:endParaRPr sz="4000" b="1" dirty="0">
              <a:solidFill>
                <a:srgbClr val="E46102"/>
              </a:solidFill>
            </a:endParaRPr>
          </a:p>
        </p:txBody>
      </p:sp>
      <p:sp>
        <p:nvSpPr>
          <p:cNvPr id="96" name="Google Shape;96;p14"/>
          <p:cNvSpPr txBox="1"/>
          <p:nvPr/>
        </p:nvSpPr>
        <p:spPr>
          <a:xfrm>
            <a:off x="717172" y="1566397"/>
            <a:ext cx="4721101" cy="4594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342900" indent="-342900" defTabSz="91440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/>
            </a:pPr>
            <a:r>
              <a:rPr lang="en-US" sz="2800" dirty="0"/>
              <a:t>Essentially a binary classification problem</a:t>
            </a:r>
          </a:p>
          <a:p>
            <a:pPr marL="342900" indent="-342900" defTabSz="91440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/>
            </a:pPr>
            <a:endParaRPr lang="en-US" sz="2800" dirty="0"/>
          </a:p>
          <a:p>
            <a:pPr marL="342900" indent="-342900" defTabSz="91440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/>
            </a:pPr>
            <a:r>
              <a:rPr lang="en-US" sz="2800" dirty="0"/>
              <a:t>Labeled classes</a:t>
            </a:r>
          </a:p>
          <a:p>
            <a:pPr marL="952485" lvl="1" indent="-342900" defTabSz="91440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/>
            </a:pPr>
            <a:r>
              <a:rPr lang="en-US" sz="2800" dirty="0"/>
              <a:t>blue triangle</a:t>
            </a:r>
          </a:p>
          <a:p>
            <a:pPr marL="952485" lvl="1" indent="-342900" defTabSz="91440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/>
            </a:pPr>
            <a:r>
              <a:rPr lang="en-US" sz="2800" dirty="0"/>
              <a:t>orange circles</a:t>
            </a:r>
          </a:p>
          <a:p>
            <a:pPr marL="342900" indent="-342900" defTabSz="91440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/>
            </a:pPr>
            <a:r>
              <a:rPr lang="en-US" sz="2800" dirty="0"/>
              <a:t>Unlabeled class</a:t>
            </a:r>
          </a:p>
          <a:p>
            <a:pPr marL="952485" lvl="1" indent="-342900" defTabSz="91440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/>
            </a:pPr>
            <a:r>
              <a:rPr lang="en-US" sz="2800" dirty="0"/>
              <a:t> greyed diamonds</a:t>
            </a:r>
            <a:endParaRPr lang="en-US" sz="4000" dirty="0">
              <a:latin typeface="Calibri"/>
              <a:ea typeface="ＭＳ Ｐゴシック" charset="0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633ED749-2EFD-CA42-BF1F-8C37C0071B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6355" y="1944333"/>
            <a:ext cx="5857708" cy="4216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1880856"/>
      </p:ext>
    </p:extLst>
  </p:cSld>
  <p:clrMapOvr>
    <a:masterClrMapping/>
  </p:clrMapOvr>
</p:sld>
</file>

<file path=ppt/theme/theme1.xml><?xml version="1.0" encoding="utf-8"?>
<a:theme xmlns:a="http://schemas.openxmlformats.org/drawingml/2006/main" name="RIT">
  <a:themeElements>
    <a:clrScheme name="RIT">
      <a:dk1>
        <a:srgbClr val="000000"/>
      </a:dk1>
      <a:lt1>
        <a:srgbClr val="FFFFFF"/>
      </a:lt1>
      <a:dk2>
        <a:srgbClr val="6F706F"/>
      </a:dk2>
      <a:lt2>
        <a:srgbClr val="E7E6E6"/>
      </a:lt2>
      <a:accent1>
        <a:srgbClr val="F66900"/>
      </a:accent1>
      <a:accent2>
        <a:srgbClr val="F6BD00"/>
      </a:accent2>
      <a:accent3>
        <a:srgbClr val="C4D500"/>
      </a:accent3>
      <a:accent4>
        <a:srgbClr val="009CBD"/>
      </a:accent4>
      <a:accent5>
        <a:srgbClr val="7D54C7"/>
      </a:accent5>
      <a:accent6>
        <a:srgbClr val="70AD47"/>
      </a:accent6>
      <a:hlink>
        <a:srgbClr val="D64900"/>
      </a:hlink>
      <a:folHlink>
        <a:srgbClr val="717479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14" id="{BC559B7F-5DC3-E543-A3A8-5AA8B90A05FC}" vid="{D2BAAE57-954A-1441-87A4-7CD5FC77005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Presentation1</Template>
  <TotalTime>17839</TotalTime>
  <Words>2304</Words>
  <Application>Microsoft Macintosh PowerPoint</Application>
  <PresentationFormat>Widescreen</PresentationFormat>
  <Paragraphs>330</Paragraphs>
  <Slides>58</Slides>
  <Notes>58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6" baseType="lpstr">
      <vt:lpstr>MS Gothic</vt:lpstr>
      <vt:lpstr>Arial</vt:lpstr>
      <vt:lpstr>Calibri</vt:lpstr>
      <vt:lpstr>Georgia</vt:lpstr>
      <vt:lpstr>Helvetica</vt:lpstr>
      <vt:lpstr>System Font Regular</vt:lpstr>
      <vt:lpstr>Wingdings</vt:lpstr>
      <vt:lpstr>RIT</vt:lpstr>
      <vt:lpstr>PowerPoint Presentation</vt:lpstr>
      <vt:lpstr>Semi-Supervised Learning (SSL)</vt:lpstr>
      <vt:lpstr>Learning Problems</vt:lpstr>
      <vt:lpstr>Motivation</vt:lpstr>
      <vt:lpstr>ISSUES </vt:lpstr>
      <vt:lpstr>Motivation</vt:lpstr>
      <vt:lpstr>Semi-Supervised Learning (SSL)</vt:lpstr>
      <vt:lpstr>SSL Use case</vt:lpstr>
      <vt:lpstr>Semi-Supervised Learning (SSL)</vt:lpstr>
      <vt:lpstr>Semi-Supervised Learning (SSL)</vt:lpstr>
      <vt:lpstr>Semi-Supervised Learning (SSL)</vt:lpstr>
      <vt:lpstr>A bit more formally…</vt:lpstr>
      <vt:lpstr>Step 1</vt:lpstr>
      <vt:lpstr>Step 2</vt:lpstr>
      <vt:lpstr>Step 3</vt:lpstr>
      <vt:lpstr>Step 4</vt:lpstr>
      <vt:lpstr>PowerPoint Presentation</vt:lpstr>
      <vt:lpstr>PowerPoint Presentation</vt:lpstr>
      <vt:lpstr>PowerPoint Presentation</vt:lpstr>
      <vt:lpstr>Two Algorithmic Approaches</vt:lpstr>
      <vt:lpstr>Algorithmic Approaches</vt:lpstr>
      <vt:lpstr>Algorithmic Approaches</vt:lpstr>
      <vt:lpstr>Self-Training</vt:lpstr>
      <vt:lpstr>Self-Training</vt:lpstr>
      <vt:lpstr>Self-Training with 1NN: Well separated case</vt:lpstr>
      <vt:lpstr>Self-Training with 1NN: Outlier Case</vt:lpstr>
      <vt:lpstr>Self-Training : Advantages</vt:lpstr>
      <vt:lpstr>Self-Training : Disadvantages</vt:lpstr>
      <vt:lpstr>Algorithmic Approaches</vt:lpstr>
      <vt:lpstr>Co-Training (Intuition)</vt:lpstr>
      <vt:lpstr>Leveraging Multiple views</vt:lpstr>
      <vt:lpstr>Co-Training</vt:lpstr>
      <vt:lpstr>Co-Training</vt:lpstr>
      <vt:lpstr>Co-Training</vt:lpstr>
      <vt:lpstr>Co-Training</vt:lpstr>
      <vt:lpstr>Co-Training Algorithm</vt:lpstr>
      <vt:lpstr>Co-Training - pseudocode</vt:lpstr>
      <vt:lpstr>Co-Training: pros/cons</vt:lpstr>
      <vt:lpstr>Co-Training - Assumptions</vt:lpstr>
      <vt:lpstr>Co-Training - Uses</vt:lpstr>
      <vt:lpstr>Algorithmic Approaches</vt:lpstr>
      <vt:lpstr>Modeling Data using Distributions</vt:lpstr>
      <vt:lpstr>Generative story of GMM</vt:lpstr>
      <vt:lpstr>GMM</vt:lpstr>
      <vt:lpstr>GMM</vt:lpstr>
      <vt:lpstr>GMM: Supervised/Semi-Supervised</vt:lpstr>
      <vt:lpstr>GMM: Supervised/Semi-Supervised</vt:lpstr>
      <vt:lpstr>GMM: Supervised/Semi-Supervised</vt:lpstr>
      <vt:lpstr>GMM: Supervised/Semi-Supervised</vt:lpstr>
      <vt:lpstr>GMM: Supervised/Semi-Supervised</vt:lpstr>
      <vt:lpstr>GMM: Finding the Parameters</vt:lpstr>
      <vt:lpstr>Expectation Maximization (EM)</vt:lpstr>
      <vt:lpstr>A Simple Algorithm: K-means clustering</vt:lpstr>
      <vt:lpstr>Assumptions of GMM</vt:lpstr>
      <vt:lpstr>Alternative: Cluster then label</vt:lpstr>
      <vt:lpstr>Cluster then label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ChangeThisNameLater</dc:creator>
  <cp:lastModifiedBy>Nidhi Rastogi</cp:lastModifiedBy>
  <cp:revision>1861</cp:revision>
  <cp:lastPrinted>2018-04-25T02:50:23Z</cp:lastPrinted>
  <dcterms:created xsi:type="dcterms:W3CDTF">2021-08-24T04:52:52Z</dcterms:created>
  <dcterms:modified xsi:type="dcterms:W3CDTF">2022-10-25T04:00:12Z</dcterms:modified>
</cp:coreProperties>
</file>